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64" r:id="rId7"/>
    <p:sldId id="265" r:id="rId8"/>
    <p:sldId id="266" r:id="rId9"/>
    <p:sldId id="267" r:id="rId10"/>
    <p:sldId id="262" r:id="rId11"/>
    <p:sldId id="263" r:id="rId12"/>
    <p:sldId id="258" r:id="rId13"/>
    <p:sldId id="260" r:id="rId14"/>
    <p:sldId id="261" r:id="rId15"/>
    <p:sldId id="259"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6" d="100"/>
          <a:sy n="86" d="100"/>
        </p:scale>
        <p:origin x="562"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F160D2-AA7D-4F62-B329-D2BCC83C2EF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6A40E31-18AD-4BDB-B904-7321FF391B2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B7C36FE-A2EB-416C-A985-D190B7F64E14}"/>
              </a:ext>
            </a:extLst>
          </p:cNvPr>
          <p:cNvSpPr>
            <a:spLocks noGrp="1"/>
          </p:cNvSpPr>
          <p:nvPr>
            <p:ph type="dt" sz="half" idx="10"/>
          </p:nvPr>
        </p:nvSpPr>
        <p:spPr/>
        <p:txBody>
          <a:bodyPr/>
          <a:lstStyle/>
          <a:p>
            <a:fld id="{F19398B8-0B23-4078-A66D-414930D5286A}" type="datetimeFigureOut">
              <a:rPr lang="en-GB" smtClean="0"/>
              <a:t>15/10/2024</a:t>
            </a:fld>
            <a:endParaRPr lang="en-GB"/>
          </a:p>
        </p:txBody>
      </p:sp>
      <p:sp>
        <p:nvSpPr>
          <p:cNvPr id="5" name="Footer Placeholder 4">
            <a:extLst>
              <a:ext uri="{FF2B5EF4-FFF2-40B4-BE49-F238E27FC236}">
                <a16:creationId xmlns:a16="http://schemas.microsoft.com/office/drawing/2014/main" id="{2B987558-9D0D-497F-B01D-0528E8C44FD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CFC2EA9-C25A-40DB-9CD6-98F4CD1A6543}"/>
              </a:ext>
            </a:extLst>
          </p:cNvPr>
          <p:cNvSpPr>
            <a:spLocks noGrp="1"/>
          </p:cNvSpPr>
          <p:nvPr>
            <p:ph type="sldNum" sz="quarter" idx="12"/>
          </p:nvPr>
        </p:nvSpPr>
        <p:spPr/>
        <p:txBody>
          <a:bodyPr/>
          <a:lstStyle/>
          <a:p>
            <a:fld id="{9B3C19C3-B9EB-4FF2-8989-8A846A1D1961}" type="slidenum">
              <a:rPr lang="en-GB" smtClean="0"/>
              <a:t>‹#›</a:t>
            </a:fld>
            <a:endParaRPr lang="en-GB"/>
          </a:p>
        </p:txBody>
      </p:sp>
    </p:spTree>
    <p:extLst>
      <p:ext uri="{BB962C8B-B14F-4D97-AF65-F5344CB8AC3E}">
        <p14:creationId xmlns:p14="http://schemas.microsoft.com/office/powerpoint/2010/main" val="19436529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8D1F63-1454-4D22-BEE6-1BA3CB9000E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68DBCCF-256F-4301-9153-1417E5F046ED}"/>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D36D378-421A-4437-9582-C11D31E792B8}"/>
              </a:ext>
            </a:extLst>
          </p:cNvPr>
          <p:cNvSpPr>
            <a:spLocks noGrp="1"/>
          </p:cNvSpPr>
          <p:nvPr>
            <p:ph type="dt" sz="half" idx="10"/>
          </p:nvPr>
        </p:nvSpPr>
        <p:spPr/>
        <p:txBody>
          <a:bodyPr/>
          <a:lstStyle/>
          <a:p>
            <a:fld id="{F19398B8-0B23-4078-A66D-414930D5286A}" type="datetimeFigureOut">
              <a:rPr lang="en-GB" smtClean="0"/>
              <a:t>15/10/2024</a:t>
            </a:fld>
            <a:endParaRPr lang="en-GB"/>
          </a:p>
        </p:txBody>
      </p:sp>
      <p:sp>
        <p:nvSpPr>
          <p:cNvPr id="5" name="Footer Placeholder 4">
            <a:extLst>
              <a:ext uri="{FF2B5EF4-FFF2-40B4-BE49-F238E27FC236}">
                <a16:creationId xmlns:a16="http://schemas.microsoft.com/office/drawing/2014/main" id="{11023554-FA56-4CD3-BCF7-B03F388E11D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8AE4444-5BEA-4161-9109-6EB550E9D785}"/>
              </a:ext>
            </a:extLst>
          </p:cNvPr>
          <p:cNvSpPr>
            <a:spLocks noGrp="1"/>
          </p:cNvSpPr>
          <p:nvPr>
            <p:ph type="sldNum" sz="quarter" idx="12"/>
          </p:nvPr>
        </p:nvSpPr>
        <p:spPr/>
        <p:txBody>
          <a:bodyPr/>
          <a:lstStyle/>
          <a:p>
            <a:fld id="{9B3C19C3-B9EB-4FF2-8989-8A846A1D1961}" type="slidenum">
              <a:rPr lang="en-GB" smtClean="0"/>
              <a:t>‹#›</a:t>
            </a:fld>
            <a:endParaRPr lang="en-GB"/>
          </a:p>
        </p:txBody>
      </p:sp>
    </p:spTree>
    <p:extLst>
      <p:ext uri="{BB962C8B-B14F-4D97-AF65-F5344CB8AC3E}">
        <p14:creationId xmlns:p14="http://schemas.microsoft.com/office/powerpoint/2010/main" val="42214689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C80513-EF84-4CE0-8F36-40E3E8BA431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5BABD49-DCAC-41A0-B729-23E45FD7009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303EC5FB-A1BC-4E3F-9B97-B36AE189D4A7}"/>
              </a:ext>
            </a:extLst>
          </p:cNvPr>
          <p:cNvSpPr>
            <a:spLocks noGrp="1"/>
          </p:cNvSpPr>
          <p:nvPr>
            <p:ph type="dt" sz="half" idx="10"/>
          </p:nvPr>
        </p:nvSpPr>
        <p:spPr/>
        <p:txBody>
          <a:bodyPr/>
          <a:lstStyle/>
          <a:p>
            <a:fld id="{F19398B8-0B23-4078-A66D-414930D5286A}" type="datetimeFigureOut">
              <a:rPr lang="en-GB" smtClean="0"/>
              <a:t>15/10/2024</a:t>
            </a:fld>
            <a:endParaRPr lang="en-GB"/>
          </a:p>
        </p:txBody>
      </p:sp>
      <p:sp>
        <p:nvSpPr>
          <p:cNvPr id="5" name="Footer Placeholder 4">
            <a:extLst>
              <a:ext uri="{FF2B5EF4-FFF2-40B4-BE49-F238E27FC236}">
                <a16:creationId xmlns:a16="http://schemas.microsoft.com/office/drawing/2014/main" id="{16355765-DF20-42E3-A294-57CC20DDB87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071198D-F762-4B5E-8EBE-4C4A07F295EC}"/>
              </a:ext>
            </a:extLst>
          </p:cNvPr>
          <p:cNvSpPr>
            <a:spLocks noGrp="1"/>
          </p:cNvSpPr>
          <p:nvPr>
            <p:ph type="sldNum" sz="quarter" idx="12"/>
          </p:nvPr>
        </p:nvSpPr>
        <p:spPr/>
        <p:txBody>
          <a:bodyPr/>
          <a:lstStyle/>
          <a:p>
            <a:fld id="{9B3C19C3-B9EB-4FF2-8989-8A846A1D1961}" type="slidenum">
              <a:rPr lang="en-GB" smtClean="0"/>
              <a:t>‹#›</a:t>
            </a:fld>
            <a:endParaRPr lang="en-GB"/>
          </a:p>
        </p:txBody>
      </p:sp>
    </p:spTree>
    <p:extLst>
      <p:ext uri="{BB962C8B-B14F-4D97-AF65-F5344CB8AC3E}">
        <p14:creationId xmlns:p14="http://schemas.microsoft.com/office/powerpoint/2010/main" val="34552714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DAC0C0-2E99-4BB2-8239-7E04DCC38D8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868F8B6-5227-457A-BE71-FC9183806C63}"/>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3479C2F-1983-4C85-B457-288D6E133C7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1AA00F9-ECB2-4DA3-9004-9BCBC91EB789}"/>
              </a:ext>
            </a:extLst>
          </p:cNvPr>
          <p:cNvSpPr>
            <a:spLocks noGrp="1"/>
          </p:cNvSpPr>
          <p:nvPr>
            <p:ph type="dt" sz="half" idx="10"/>
          </p:nvPr>
        </p:nvSpPr>
        <p:spPr/>
        <p:txBody>
          <a:bodyPr/>
          <a:lstStyle/>
          <a:p>
            <a:fld id="{F19398B8-0B23-4078-A66D-414930D5286A}" type="datetimeFigureOut">
              <a:rPr lang="en-GB" smtClean="0"/>
              <a:t>15/10/2024</a:t>
            </a:fld>
            <a:endParaRPr lang="en-GB"/>
          </a:p>
        </p:txBody>
      </p:sp>
      <p:sp>
        <p:nvSpPr>
          <p:cNvPr id="6" name="Footer Placeholder 5">
            <a:extLst>
              <a:ext uri="{FF2B5EF4-FFF2-40B4-BE49-F238E27FC236}">
                <a16:creationId xmlns:a16="http://schemas.microsoft.com/office/drawing/2014/main" id="{B28D8689-4128-4D6C-A7FA-1F5B190FE98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6A28EA0-DCD9-4E3C-8FD5-AEC2386440C5}"/>
              </a:ext>
            </a:extLst>
          </p:cNvPr>
          <p:cNvSpPr>
            <a:spLocks noGrp="1"/>
          </p:cNvSpPr>
          <p:nvPr>
            <p:ph type="sldNum" sz="quarter" idx="12"/>
          </p:nvPr>
        </p:nvSpPr>
        <p:spPr/>
        <p:txBody>
          <a:bodyPr/>
          <a:lstStyle/>
          <a:p>
            <a:fld id="{9B3C19C3-B9EB-4FF2-8989-8A846A1D1961}" type="slidenum">
              <a:rPr lang="en-GB" smtClean="0"/>
              <a:t>‹#›</a:t>
            </a:fld>
            <a:endParaRPr lang="en-GB"/>
          </a:p>
        </p:txBody>
      </p:sp>
    </p:spTree>
    <p:extLst>
      <p:ext uri="{BB962C8B-B14F-4D97-AF65-F5344CB8AC3E}">
        <p14:creationId xmlns:p14="http://schemas.microsoft.com/office/powerpoint/2010/main" val="36681231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DF3511-1E1D-4745-BD9C-BEC0AA004CE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DDC96F8-D0ED-4587-82C2-BCD3916A889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B0A6D66A-BB37-49ED-8117-02DD7E19BD52}"/>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002FADE-32A4-48CE-816F-63447051AEC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2DC00000-3C20-493D-8A81-A697BFDA0121}"/>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06BD124-BC4E-4E5E-BCEA-0162DD182A07}"/>
              </a:ext>
            </a:extLst>
          </p:cNvPr>
          <p:cNvSpPr>
            <a:spLocks noGrp="1"/>
          </p:cNvSpPr>
          <p:nvPr>
            <p:ph type="dt" sz="half" idx="10"/>
          </p:nvPr>
        </p:nvSpPr>
        <p:spPr/>
        <p:txBody>
          <a:bodyPr/>
          <a:lstStyle/>
          <a:p>
            <a:fld id="{F19398B8-0B23-4078-A66D-414930D5286A}" type="datetimeFigureOut">
              <a:rPr lang="en-GB" smtClean="0"/>
              <a:t>15/10/2024</a:t>
            </a:fld>
            <a:endParaRPr lang="en-GB"/>
          </a:p>
        </p:txBody>
      </p:sp>
      <p:sp>
        <p:nvSpPr>
          <p:cNvPr id="8" name="Footer Placeholder 7">
            <a:extLst>
              <a:ext uri="{FF2B5EF4-FFF2-40B4-BE49-F238E27FC236}">
                <a16:creationId xmlns:a16="http://schemas.microsoft.com/office/drawing/2014/main" id="{89A55B0E-9D6A-421E-8772-5F758AEC5EF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DB0012C-873E-4DE6-84C2-7C994C557954}"/>
              </a:ext>
            </a:extLst>
          </p:cNvPr>
          <p:cNvSpPr>
            <a:spLocks noGrp="1"/>
          </p:cNvSpPr>
          <p:nvPr>
            <p:ph type="sldNum" sz="quarter" idx="12"/>
          </p:nvPr>
        </p:nvSpPr>
        <p:spPr/>
        <p:txBody>
          <a:bodyPr/>
          <a:lstStyle/>
          <a:p>
            <a:fld id="{9B3C19C3-B9EB-4FF2-8989-8A846A1D1961}" type="slidenum">
              <a:rPr lang="en-GB" smtClean="0"/>
              <a:t>‹#›</a:t>
            </a:fld>
            <a:endParaRPr lang="en-GB"/>
          </a:p>
        </p:txBody>
      </p:sp>
    </p:spTree>
    <p:extLst>
      <p:ext uri="{BB962C8B-B14F-4D97-AF65-F5344CB8AC3E}">
        <p14:creationId xmlns:p14="http://schemas.microsoft.com/office/powerpoint/2010/main" val="3482652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30E18D-71E1-456C-95B4-389286955B9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B7000FD-8AF8-4922-81CC-76A37994F315}"/>
              </a:ext>
            </a:extLst>
          </p:cNvPr>
          <p:cNvSpPr>
            <a:spLocks noGrp="1"/>
          </p:cNvSpPr>
          <p:nvPr>
            <p:ph type="dt" sz="half" idx="10"/>
          </p:nvPr>
        </p:nvSpPr>
        <p:spPr/>
        <p:txBody>
          <a:bodyPr/>
          <a:lstStyle/>
          <a:p>
            <a:fld id="{F19398B8-0B23-4078-A66D-414930D5286A}" type="datetimeFigureOut">
              <a:rPr lang="en-GB" smtClean="0"/>
              <a:t>15/10/2024</a:t>
            </a:fld>
            <a:endParaRPr lang="en-GB"/>
          </a:p>
        </p:txBody>
      </p:sp>
      <p:sp>
        <p:nvSpPr>
          <p:cNvPr id="4" name="Footer Placeholder 3">
            <a:extLst>
              <a:ext uri="{FF2B5EF4-FFF2-40B4-BE49-F238E27FC236}">
                <a16:creationId xmlns:a16="http://schemas.microsoft.com/office/drawing/2014/main" id="{09C3D0DC-3C53-4706-9764-D6CD5C83041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DFDBADF-1B58-4E35-A315-88D6CD7A2522}"/>
              </a:ext>
            </a:extLst>
          </p:cNvPr>
          <p:cNvSpPr>
            <a:spLocks noGrp="1"/>
          </p:cNvSpPr>
          <p:nvPr>
            <p:ph type="sldNum" sz="quarter" idx="12"/>
          </p:nvPr>
        </p:nvSpPr>
        <p:spPr/>
        <p:txBody>
          <a:bodyPr/>
          <a:lstStyle/>
          <a:p>
            <a:fld id="{9B3C19C3-B9EB-4FF2-8989-8A846A1D1961}" type="slidenum">
              <a:rPr lang="en-GB" smtClean="0"/>
              <a:t>‹#›</a:t>
            </a:fld>
            <a:endParaRPr lang="en-GB"/>
          </a:p>
        </p:txBody>
      </p:sp>
    </p:spTree>
    <p:extLst>
      <p:ext uri="{BB962C8B-B14F-4D97-AF65-F5344CB8AC3E}">
        <p14:creationId xmlns:p14="http://schemas.microsoft.com/office/powerpoint/2010/main" val="17327442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C24B65D-1A16-4B94-A88D-CDF47A0C226B}"/>
              </a:ext>
            </a:extLst>
          </p:cNvPr>
          <p:cNvSpPr>
            <a:spLocks noGrp="1"/>
          </p:cNvSpPr>
          <p:nvPr>
            <p:ph type="dt" sz="half" idx="10"/>
          </p:nvPr>
        </p:nvSpPr>
        <p:spPr/>
        <p:txBody>
          <a:bodyPr/>
          <a:lstStyle/>
          <a:p>
            <a:fld id="{F19398B8-0B23-4078-A66D-414930D5286A}" type="datetimeFigureOut">
              <a:rPr lang="en-GB" smtClean="0"/>
              <a:t>15/10/2024</a:t>
            </a:fld>
            <a:endParaRPr lang="en-GB"/>
          </a:p>
        </p:txBody>
      </p:sp>
      <p:sp>
        <p:nvSpPr>
          <p:cNvPr id="3" name="Footer Placeholder 2">
            <a:extLst>
              <a:ext uri="{FF2B5EF4-FFF2-40B4-BE49-F238E27FC236}">
                <a16:creationId xmlns:a16="http://schemas.microsoft.com/office/drawing/2014/main" id="{8ADA1734-C42A-485C-A84C-9D8A2E960E8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BC9DD38-7422-4ABD-9DBA-C61FAEA8C410}"/>
              </a:ext>
            </a:extLst>
          </p:cNvPr>
          <p:cNvSpPr>
            <a:spLocks noGrp="1"/>
          </p:cNvSpPr>
          <p:nvPr>
            <p:ph type="sldNum" sz="quarter" idx="12"/>
          </p:nvPr>
        </p:nvSpPr>
        <p:spPr/>
        <p:txBody>
          <a:bodyPr/>
          <a:lstStyle/>
          <a:p>
            <a:fld id="{9B3C19C3-B9EB-4FF2-8989-8A846A1D1961}" type="slidenum">
              <a:rPr lang="en-GB" smtClean="0"/>
              <a:t>‹#›</a:t>
            </a:fld>
            <a:endParaRPr lang="en-GB"/>
          </a:p>
        </p:txBody>
      </p:sp>
    </p:spTree>
    <p:extLst>
      <p:ext uri="{BB962C8B-B14F-4D97-AF65-F5344CB8AC3E}">
        <p14:creationId xmlns:p14="http://schemas.microsoft.com/office/powerpoint/2010/main" val="428555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83BD68-1555-4887-98FC-C20A63F0384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6018CEE-CD13-4AE0-9ECF-535E5F9ADA3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7AEA201-CA2C-4724-BAAD-18126B784B6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2453649-04B3-4139-9BF0-70D08873ABA7}"/>
              </a:ext>
            </a:extLst>
          </p:cNvPr>
          <p:cNvSpPr>
            <a:spLocks noGrp="1"/>
          </p:cNvSpPr>
          <p:nvPr>
            <p:ph type="dt" sz="half" idx="10"/>
          </p:nvPr>
        </p:nvSpPr>
        <p:spPr/>
        <p:txBody>
          <a:bodyPr/>
          <a:lstStyle/>
          <a:p>
            <a:fld id="{F19398B8-0B23-4078-A66D-414930D5286A}" type="datetimeFigureOut">
              <a:rPr lang="en-GB" smtClean="0"/>
              <a:t>15/10/2024</a:t>
            </a:fld>
            <a:endParaRPr lang="en-GB"/>
          </a:p>
        </p:txBody>
      </p:sp>
      <p:sp>
        <p:nvSpPr>
          <p:cNvPr id="6" name="Footer Placeholder 5">
            <a:extLst>
              <a:ext uri="{FF2B5EF4-FFF2-40B4-BE49-F238E27FC236}">
                <a16:creationId xmlns:a16="http://schemas.microsoft.com/office/drawing/2014/main" id="{E444B68D-A59A-4E40-86D7-13D593D84B0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0E7B14C-5717-4410-A46A-F809E8E27FB5}"/>
              </a:ext>
            </a:extLst>
          </p:cNvPr>
          <p:cNvSpPr>
            <a:spLocks noGrp="1"/>
          </p:cNvSpPr>
          <p:nvPr>
            <p:ph type="sldNum" sz="quarter" idx="12"/>
          </p:nvPr>
        </p:nvSpPr>
        <p:spPr/>
        <p:txBody>
          <a:bodyPr/>
          <a:lstStyle/>
          <a:p>
            <a:fld id="{9B3C19C3-B9EB-4FF2-8989-8A846A1D1961}" type="slidenum">
              <a:rPr lang="en-GB" smtClean="0"/>
              <a:t>‹#›</a:t>
            </a:fld>
            <a:endParaRPr lang="en-GB"/>
          </a:p>
        </p:txBody>
      </p:sp>
    </p:spTree>
    <p:extLst>
      <p:ext uri="{BB962C8B-B14F-4D97-AF65-F5344CB8AC3E}">
        <p14:creationId xmlns:p14="http://schemas.microsoft.com/office/powerpoint/2010/main" val="31471701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8A5EA0-C66A-4156-89A1-FB89E8CA4E7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4D4C7C1-ABD9-4AEC-BD3A-C2485DB822E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4520686-3408-4A7F-A194-41938A1A334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454A7D7-632A-445F-8BF4-9143F9CACDD9}"/>
              </a:ext>
            </a:extLst>
          </p:cNvPr>
          <p:cNvSpPr>
            <a:spLocks noGrp="1"/>
          </p:cNvSpPr>
          <p:nvPr>
            <p:ph type="dt" sz="half" idx="10"/>
          </p:nvPr>
        </p:nvSpPr>
        <p:spPr/>
        <p:txBody>
          <a:bodyPr/>
          <a:lstStyle/>
          <a:p>
            <a:fld id="{F19398B8-0B23-4078-A66D-414930D5286A}" type="datetimeFigureOut">
              <a:rPr lang="en-GB" smtClean="0"/>
              <a:t>15/10/2024</a:t>
            </a:fld>
            <a:endParaRPr lang="en-GB"/>
          </a:p>
        </p:txBody>
      </p:sp>
      <p:sp>
        <p:nvSpPr>
          <p:cNvPr id="6" name="Footer Placeholder 5">
            <a:extLst>
              <a:ext uri="{FF2B5EF4-FFF2-40B4-BE49-F238E27FC236}">
                <a16:creationId xmlns:a16="http://schemas.microsoft.com/office/drawing/2014/main" id="{EEF35698-D826-4BA8-A690-51D5589544F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23C9FF0-1620-45BD-B47D-25DFD5DC375C}"/>
              </a:ext>
            </a:extLst>
          </p:cNvPr>
          <p:cNvSpPr>
            <a:spLocks noGrp="1"/>
          </p:cNvSpPr>
          <p:nvPr>
            <p:ph type="sldNum" sz="quarter" idx="12"/>
          </p:nvPr>
        </p:nvSpPr>
        <p:spPr/>
        <p:txBody>
          <a:bodyPr/>
          <a:lstStyle/>
          <a:p>
            <a:fld id="{9B3C19C3-B9EB-4FF2-8989-8A846A1D1961}" type="slidenum">
              <a:rPr lang="en-GB" smtClean="0"/>
              <a:t>‹#›</a:t>
            </a:fld>
            <a:endParaRPr lang="en-GB"/>
          </a:p>
        </p:txBody>
      </p:sp>
    </p:spTree>
    <p:extLst>
      <p:ext uri="{BB962C8B-B14F-4D97-AF65-F5344CB8AC3E}">
        <p14:creationId xmlns:p14="http://schemas.microsoft.com/office/powerpoint/2010/main" val="28569042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4D5603-DDD3-4A35-9408-1ED98C29A2A0}"/>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F11DA2D-4A00-4F72-9147-068631D5113A}"/>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95D9702-3DA7-409C-AE44-52D745291D50}"/>
              </a:ext>
            </a:extLst>
          </p:cNvPr>
          <p:cNvSpPr>
            <a:spLocks noGrp="1"/>
          </p:cNvSpPr>
          <p:nvPr>
            <p:ph type="dt" sz="half" idx="10"/>
          </p:nvPr>
        </p:nvSpPr>
        <p:spPr/>
        <p:txBody>
          <a:bodyPr/>
          <a:lstStyle/>
          <a:p>
            <a:fld id="{F19398B8-0B23-4078-A66D-414930D5286A}" type="datetimeFigureOut">
              <a:rPr lang="en-GB" smtClean="0"/>
              <a:t>15/10/2024</a:t>
            </a:fld>
            <a:endParaRPr lang="en-GB"/>
          </a:p>
        </p:txBody>
      </p:sp>
      <p:sp>
        <p:nvSpPr>
          <p:cNvPr id="5" name="Footer Placeholder 4">
            <a:extLst>
              <a:ext uri="{FF2B5EF4-FFF2-40B4-BE49-F238E27FC236}">
                <a16:creationId xmlns:a16="http://schemas.microsoft.com/office/drawing/2014/main" id="{FA449A27-258E-42F1-A057-C1D75FEB87C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4ED3E53-F4C4-40E4-8175-618AAFEFE120}"/>
              </a:ext>
            </a:extLst>
          </p:cNvPr>
          <p:cNvSpPr>
            <a:spLocks noGrp="1"/>
          </p:cNvSpPr>
          <p:nvPr>
            <p:ph type="sldNum" sz="quarter" idx="12"/>
          </p:nvPr>
        </p:nvSpPr>
        <p:spPr/>
        <p:txBody>
          <a:bodyPr/>
          <a:lstStyle/>
          <a:p>
            <a:fld id="{9B3C19C3-B9EB-4FF2-8989-8A846A1D1961}" type="slidenum">
              <a:rPr lang="en-GB" smtClean="0"/>
              <a:t>‹#›</a:t>
            </a:fld>
            <a:endParaRPr lang="en-GB"/>
          </a:p>
        </p:txBody>
      </p:sp>
    </p:spTree>
    <p:extLst>
      <p:ext uri="{BB962C8B-B14F-4D97-AF65-F5344CB8AC3E}">
        <p14:creationId xmlns:p14="http://schemas.microsoft.com/office/powerpoint/2010/main" val="10163296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7DEAC5-8B61-4607-8556-2ACF1332561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435E56C-16A1-4731-A204-DCA4F4C982F4}"/>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D7864DF-79D3-42DC-991D-9BCBD4C9BDC7}"/>
              </a:ext>
            </a:extLst>
          </p:cNvPr>
          <p:cNvSpPr>
            <a:spLocks noGrp="1"/>
          </p:cNvSpPr>
          <p:nvPr>
            <p:ph type="dt" sz="half" idx="10"/>
          </p:nvPr>
        </p:nvSpPr>
        <p:spPr/>
        <p:txBody>
          <a:bodyPr/>
          <a:lstStyle/>
          <a:p>
            <a:fld id="{F19398B8-0B23-4078-A66D-414930D5286A}" type="datetimeFigureOut">
              <a:rPr lang="en-GB" smtClean="0"/>
              <a:t>15/10/2024</a:t>
            </a:fld>
            <a:endParaRPr lang="en-GB"/>
          </a:p>
        </p:txBody>
      </p:sp>
      <p:sp>
        <p:nvSpPr>
          <p:cNvPr id="5" name="Footer Placeholder 4">
            <a:extLst>
              <a:ext uri="{FF2B5EF4-FFF2-40B4-BE49-F238E27FC236}">
                <a16:creationId xmlns:a16="http://schemas.microsoft.com/office/drawing/2014/main" id="{D91C0E70-54BD-4982-853A-6CDEAC3E388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E9A0A77-DF06-4A6F-B440-58A3C2D99053}"/>
              </a:ext>
            </a:extLst>
          </p:cNvPr>
          <p:cNvSpPr>
            <a:spLocks noGrp="1"/>
          </p:cNvSpPr>
          <p:nvPr>
            <p:ph type="sldNum" sz="quarter" idx="12"/>
          </p:nvPr>
        </p:nvSpPr>
        <p:spPr/>
        <p:txBody>
          <a:bodyPr/>
          <a:lstStyle/>
          <a:p>
            <a:fld id="{9B3C19C3-B9EB-4FF2-8989-8A846A1D1961}" type="slidenum">
              <a:rPr lang="en-GB" smtClean="0"/>
              <a:t>‹#›</a:t>
            </a:fld>
            <a:endParaRPr lang="en-GB"/>
          </a:p>
        </p:txBody>
      </p:sp>
    </p:spTree>
    <p:extLst>
      <p:ext uri="{BB962C8B-B14F-4D97-AF65-F5344CB8AC3E}">
        <p14:creationId xmlns:p14="http://schemas.microsoft.com/office/powerpoint/2010/main" val="24630384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A323FF7-06AE-469F-A037-952773C16A8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8026719-8433-4376-A771-5A2514A4EF0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B647AA2-1BF3-47ED-AD9F-AF2331CF624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19398B8-0B23-4078-A66D-414930D5286A}" type="datetimeFigureOut">
              <a:rPr lang="en-GB" smtClean="0"/>
              <a:t>15/10/2024</a:t>
            </a:fld>
            <a:endParaRPr lang="en-GB"/>
          </a:p>
        </p:txBody>
      </p:sp>
      <p:sp>
        <p:nvSpPr>
          <p:cNvPr id="5" name="Footer Placeholder 4">
            <a:extLst>
              <a:ext uri="{FF2B5EF4-FFF2-40B4-BE49-F238E27FC236}">
                <a16:creationId xmlns:a16="http://schemas.microsoft.com/office/drawing/2014/main" id="{010CCC7F-3239-41E0-9F45-DC3F9F60856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5855355-29C2-4806-ABDC-7E419E54367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3C19C3-B9EB-4FF2-8989-8A846A1D1961}" type="slidenum">
              <a:rPr lang="en-GB" smtClean="0"/>
              <a:t>‹#›</a:t>
            </a:fld>
            <a:endParaRPr lang="en-GB"/>
          </a:p>
        </p:txBody>
      </p:sp>
    </p:spTree>
    <p:extLst>
      <p:ext uri="{BB962C8B-B14F-4D97-AF65-F5344CB8AC3E}">
        <p14:creationId xmlns:p14="http://schemas.microsoft.com/office/powerpoint/2010/main" val="19166978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 Id="rId5" Type="http://schemas.openxmlformats.org/officeDocument/2006/relationships/image" Target="../media/image17.png"/><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7.xml"/><Relationship Id="rId4" Type="http://schemas.openxmlformats.org/officeDocument/2006/relationships/image" Target="../media/image22.png"/></Relationships>
</file>

<file path=ppt/slides/_rels/slide1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242813CF-98A6-4333-BAA6-8365C226FFA8}"/>
              </a:ext>
            </a:extLst>
          </p:cNvPr>
          <p:cNvPicPr>
            <a:picLocks noChangeAspect="1"/>
          </p:cNvPicPr>
          <p:nvPr/>
        </p:nvPicPr>
        <p:blipFill>
          <a:blip r:embed="rId2"/>
          <a:stretch>
            <a:fillRect/>
          </a:stretch>
        </p:blipFill>
        <p:spPr>
          <a:xfrm>
            <a:off x="7113062" y="3966782"/>
            <a:ext cx="4987203" cy="2780044"/>
          </a:xfrm>
          <a:prstGeom prst="rect">
            <a:avLst/>
          </a:prstGeom>
        </p:spPr>
      </p:pic>
      <p:sp>
        <p:nvSpPr>
          <p:cNvPr id="3" name="Subtitle 2">
            <a:extLst>
              <a:ext uri="{FF2B5EF4-FFF2-40B4-BE49-F238E27FC236}">
                <a16:creationId xmlns:a16="http://schemas.microsoft.com/office/drawing/2014/main" id="{446ED9BD-3BEC-4243-B564-5C6B7D9699C0}"/>
              </a:ext>
            </a:extLst>
          </p:cNvPr>
          <p:cNvSpPr>
            <a:spLocks noGrp="1"/>
          </p:cNvSpPr>
          <p:nvPr>
            <p:ph type="subTitle" idx="1"/>
          </p:nvPr>
        </p:nvSpPr>
        <p:spPr>
          <a:xfrm flipV="1">
            <a:off x="1524000" y="5257799"/>
            <a:ext cx="6164062" cy="137113"/>
          </a:xfrm>
        </p:spPr>
        <p:txBody>
          <a:bodyPr>
            <a:normAutofit fontScale="25000" lnSpcReduction="20000"/>
          </a:bodyPr>
          <a:lstStyle/>
          <a:p>
            <a:endParaRPr lang="en-GB" dirty="0"/>
          </a:p>
        </p:txBody>
      </p:sp>
      <p:pic>
        <p:nvPicPr>
          <p:cNvPr id="4" name="Picture 3">
            <a:extLst>
              <a:ext uri="{FF2B5EF4-FFF2-40B4-BE49-F238E27FC236}">
                <a16:creationId xmlns:a16="http://schemas.microsoft.com/office/drawing/2014/main" id="{62C2C8E8-17CE-480B-BE9A-7115876091F7}"/>
              </a:ext>
            </a:extLst>
          </p:cNvPr>
          <p:cNvPicPr>
            <a:picLocks noChangeAspect="1"/>
          </p:cNvPicPr>
          <p:nvPr/>
        </p:nvPicPr>
        <p:blipFill>
          <a:blip r:embed="rId3"/>
          <a:stretch>
            <a:fillRect/>
          </a:stretch>
        </p:blipFill>
        <p:spPr>
          <a:xfrm>
            <a:off x="9457743" y="2491004"/>
            <a:ext cx="2867375" cy="1463475"/>
          </a:xfrm>
          <a:prstGeom prst="rect">
            <a:avLst/>
          </a:prstGeom>
        </p:spPr>
      </p:pic>
      <p:pic>
        <p:nvPicPr>
          <p:cNvPr id="5" name="Picture 4">
            <a:extLst>
              <a:ext uri="{FF2B5EF4-FFF2-40B4-BE49-F238E27FC236}">
                <a16:creationId xmlns:a16="http://schemas.microsoft.com/office/drawing/2014/main" id="{6FE79B4A-CB60-425D-96C1-9ED60BF8A90B}"/>
              </a:ext>
            </a:extLst>
          </p:cNvPr>
          <p:cNvPicPr>
            <a:picLocks noChangeAspect="1"/>
          </p:cNvPicPr>
          <p:nvPr/>
        </p:nvPicPr>
        <p:blipFill>
          <a:blip r:embed="rId4"/>
          <a:stretch>
            <a:fillRect/>
          </a:stretch>
        </p:blipFill>
        <p:spPr>
          <a:xfrm rot="5400000">
            <a:off x="9194432" y="-400498"/>
            <a:ext cx="2379707" cy="3431959"/>
          </a:xfrm>
          <a:prstGeom prst="rect">
            <a:avLst/>
          </a:prstGeom>
        </p:spPr>
      </p:pic>
      <p:pic>
        <p:nvPicPr>
          <p:cNvPr id="7" name="Picture 6">
            <a:extLst>
              <a:ext uri="{FF2B5EF4-FFF2-40B4-BE49-F238E27FC236}">
                <a16:creationId xmlns:a16="http://schemas.microsoft.com/office/drawing/2014/main" id="{E194A656-C130-4720-8A94-F9695A405685}"/>
              </a:ext>
            </a:extLst>
          </p:cNvPr>
          <p:cNvPicPr>
            <a:picLocks noChangeAspect="1"/>
          </p:cNvPicPr>
          <p:nvPr/>
        </p:nvPicPr>
        <p:blipFill>
          <a:blip r:embed="rId5"/>
          <a:stretch>
            <a:fillRect/>
          </a:stretch>
        </p:blipFill>
        <p:spPr>
          <a:xfrm rot="10800000">
            <a:off x="-56683" y="2869298"/>
            <a:ext cx="5459205" cy="3966526"/>
          </a:xfrm>
          <a:prstGeom prst="rect">
            <a:avLst/>
          </a:prstGeom>
        </p:spPr>
      </p:pic>
      <p:pic>
        <p:nvPicPr>
          <p:cNvPr id="6" name="Picture 5">
            <a:extLst>
              <a:ext uri="{FF2B5EF4-FFF2-40B4-BE49-F238E27FC236}">
                <a16:creationId xmlns:a16="http://schemas.microsoft.com/office/drawing/2014/main" id="{9E3B07F6-ACD6-4B7B-BD36-95DF5EEB823B}"/>
              </a:ext>
            </a:extLst>
          </p:cNvPr>
          <p:cNvPicPr>
            <a:picLocks noChangeAspect="1"/>
          </p:cNvPicPr>
          <p:nvPr/>
        </p:nvPicPr>
        <p:blipFill>
          <a:blip r:embed="rId6"/>
          <a:stretch>
            <a:fillRect/>
          </a:stretch>
        </p:blipFill>
        <p:spPr>
          <a:xfrm rot="16200000">
            <a:off x="4916365" y="-525987"/>
            <a:ext cx="3730198" cy="5352558"/>
          </a:xfrm>
          <a:prstGeom prst="rect">
            <a:avLst/>
          </a:prstGeom>
        </p:spPr>
      </p:pic>
      <p:pic>
        <p:nvPicPr>
          <p:cNvPr id="9" name="Picture 8">
            <a:extLst>
              <a:ext uri="{FF2B5EF4-FFF2-40B4-BE49-F238E27FC236}">
                <a16:creationId xmlns:a16="http://schemas.microsoft.com/office/drawing/2014/main" id="{9A99D331-8793-4924-A48E-549D562A2C0B}"/>
              </a:ext>
            </a:extLst>
          </p:cNvPr>
          <p:cNvPicPr>
            <a:picLocks noChangeAspect="1"/>
          </p:cNvPicPr>
          <p:nvPr/>
        </p:nvPicPr>
        <p:blipFill>
          <a:blip r:embed="rId7"/>
          <a:stretch>
            <a:fillRect/>
          </a:stretch>
        </p:blipFill>
        <p:spPr>
          <a:xfrm>
            <a:off x="4600762" y="4201112"/>
            <a:ext cx="3087300" cy="2387600"/>
          </a:xfrm>
          <a:prstGeom prst="rect">
            <a:avLst/>
          </a:prstGeom>
        </p:spPr>
      </p:pic>
      <p:sp>
        <p:nvSpPr>
          <p:cNvPr id="2" name="Title 1">
            <a:extLst>
              <a:ext uri="{FF2B5EF4-FFF2-40B4-BE49-F238E27FC236}">
                <a16:creationId xmlns:a16="http://schemas.microsoft.com/office/drawing/2014/main" id="{F4F4826D-FED0-40E6-A78E-D971461C05CE}"/>
              </a:ext>
            </a:extLst>
          </p:cNvPr>
          <p:cNvSpPr>
            <a:spLocks noGrp="1"/>
          </p:cNvSpPr>
          <p:nvPr>
            <p:ph type="ctrTitle"/>
          </p:nvPr>
        </p:nvSpPr>
        <p:spPr>
          <a:xfrm>
            <a:off x="91735" y="382684"/>
            <a:ext cx="3878522" cy="2280617"/>
          </a:xfrm>
          <a:solidFill>
            <a:srgbClr val="FFFF00"/>
          </a:solidFill>
          <a:ln w="57150">
            <a:solidFill>
              <a:srgbClr val="00B050"/>
            </a:solidFill>
          </a:ln>
        </p:spPr>
        <p:txBody>
          <a:bodyPr>
            <a:normAutofit fontScale="90000"/>
          </a:bodyPr>
          <a:lstStyle/>
          <a:p>
            <a:r>
              <a:rPr lang="en-GB" dirty="0">
                <a:latin typeface="Twinkl Cursive Looped" panose="02000000000000000000" pitchFamily="2" charset="0"/>
              </a:rPr>
              <a:t>Art at Avenue</a:t>
            </a:r>
            <a:br>
              <a:rPr lang="en-GB" dirty="0">
                <a:latin typeface="Twinkl Cursive Looped" panose="02000000000000000000" pitchFamily="2" charset="0"/>
              </a:rPr>
            </a:br>
            <a:endParaRPr lang="en-GB" dirty="0">
              <a:latin typeface="Twinkl Cursive Looped" panose="02000000000000000000" pitchFamily="2" charset="0"/>
            </a:endParaRPr>
          </a:p>
        </p:txBody>
      </p:sp>
    </p:spTree>
    <p:extLst>
      <p:ext uri="{BB962C8B-B14F-4D97-AF65-F5344CB8AC3E}">
        <p14:creationId xmlns:p14="http://schemas.microsoft.com/office/powerpoint/2010/main" val="8042326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F81F265-B7A7-4E95-97C8-5007857B0D98}"/>
              </a:ext>
            </a:extLst>
          </p:cNvPr>
          <p:cNvPicPr>
            <a:picLocks noChangeAspect="1"/>
          </p:cNvPicPr>
          <p:nvPr/>
        </p:nvPicPr>
        <p:blipFill>
          <a:blip r:embed="rId2"/>
          <a:stretch>
            <a:fillRect/>
          </a:stretch>
        </p:blipFill>
        <p:spPr>
          <a:xfrm rot="10800000">
            <a:off x="86408" y="88776"/>
            <a:ext cx="9462418" cy="6858000"/>
          </a:xfrm>
          <a:prstGeom prst="rect">
            <a:avLst/>
          </a:prstGeom>
        </p:spPr>
      </p:pic>
      <p:sp>
        <p:nvSpPr>
          <p:cNvPr id="3" name="TextBox 2">
            <a:extLst>
              <a:ext uri="{FF2B5EF4-FFF2-40B4-BE49-F238E27FC236}">
                <a16:creationId xmlns:a16="http://schemas.microsoft.com/office/drawing/2014/main" id="{32C5BA81-3B49-4439-8A79-CFF4A496C245}"/>
              </a:ext>
            </a:extLst>
          </p:cNvPr>
          <p:cNvSpPr txBox="1"/>
          <p:nvPr/>
        </p:nvSpPr>
        <p:spPr>
          <a:xfrm>
            <a:off x="2978587" y="798359"/>
            <a:ext cx="9024023" cy="5970865"/>
          </a:xfrm>
          <a:prstGeom prst="rect">
            <a:avLst/>
          </a:prstGeom>
          <a:solidFill>
            <a:schemeClr val="accent5">
              <a:lumMod val="20000"/>
              <a:lumOff val="80000"/>
            </a:schemeClr>
          </a:solidFill>
          <a:ln w="38100">
            <a:solidFill>
              <a:schemeClr val="tx1"/>
            </a:solidFill>
          </a:ln>
        </p:spPr>
        <p:txBody>
          <a:bodyPr wrap="square" rtlCol="0">
            <a:spAutoFit/>
          </a:bodyPr>
          <a:lstStyle/>
          <a:p>
            <a:pPr algn="ctr"/>
            <a:r>
              <a:rPr lang="en-GB" sz="2800" b="1" u="sng" dirty="0">
                <a:latin typeface="Twinkl Cursive Unlooped" panose="02000000000000000000" pitchFamily="2" charset="0"/>
              </a:rPr>
              <a:t>Where are we with art currently?</a:t>
            </a:r>
          </a:p>
          <a:p>
            <a:pPr algn="ctr"/>
            <a:endParaRPr lang="en-GB" b="1" u="sng" dirty="0">
              <a:latin typeface="Twinkl Cursive Unlooped" panose="02000000000000000000" pitchFamily="2" charset="0"/>
            </a:endParaRPr>
          </a:p>
          <a:p>
            <a:pPr marL="285750" lvl="0" indent="-285750">
              <a:buFont typeface="Arial" panose="020B0604020202020204" pitchFamily="34" charset="0"/>
              <a:buChar char="•"/>
            </a:pPr>
            <a:r>
              <a:rPr lang="en-US" sz="1600" dirty="0">
                <a:latin typeface="Twinkl Cursive Unlooped" panose="02000000000000000000" pitchFamily="2" charset="0"/>
              </a:rPr>
              <a:t>Rhiannon Ross is our lead on art and has been for the last 4 years. </a:t>
            </a:r>
            <a:endParaRPr lang="en-GB" sz="1600" dirty="0">
              <a:latin typeface="Twinkl Cursive Unlooped" panose="02000000000000000000" pitchFamily="2" charset="0"/>
            </a:endParaRPr>
          </a:p>
          <a:p>
            <a:pPr marL="285750" lvl="0" indent="-285750">
              <a:buFont typeface="Arial" panose="020B0604020202020204" pitchFamily="34" charset="0"/>
              <a:buChar char="•"/>
            </a:pPr>
            <a:r>
              <a:rPr lang="en-US" sz="1600" dirty="0">
                <a:latin typeface="Twinkl Cursive Unlooped" panose="02000000000000000000" pitchFamily="2" charset="0"/>
              </a:rPr>
              <a:t>Over the last two academic years, we have made changes with regard to what art looks like in sketchbooks. </a:t>
            </a:r>
          </a:p>
          <a:p>
            <a:pPr marL="285750" lvl="0" indent="-285750">
              <a:buFont typeface="Arial" panose="020B0604020202020204" pitchFamily="34" charset="0"/>
              <a:buChar char="•"/>
            </a:pPr>
            <a:r>
              <a:rPr lang="en-US" sz="1600" dirty="0">
                <a:latin typeface="Twinkl Cursive Unlooped" panose="02000000000000000000" pitchFamily="2" charset="0"/>
              </a:rPr>
              <a:t> A guide to sketchbooks was shared with the staff and monitoring of sketch books has taken place. This has </a:t>
            </a:r>
            <a:r>
              <a:rPr lang="en-GB" sz="1600" dirty="0">
                <a:latin typeface="Twinkl Cursive Unlooped" panose="02000000000000000000" pitchFamily="2" charset="0"/>
              </a:rPr>
              <a:t>improved the quality of the sketch books and how they are being used. </a:t>
            </a:r>
          </a:p>
          <a:p>
            <a:pPr marL="285750" lvl="0" indent="-285750">
              <a:buFont typeface="Arial" panose="020B0604020202020204" pitchFamily="34" charset="0"/>
              <a:buChar char="•"/>
            </a:pPr>
            <a:r>
              <a:rPr lang="en-US" sz="1600" dirty="0">
                <a:latin typeface="Twinkl Cursive Unlooped" panose="02000000000000000000" pitchFamily="2" charset="0"/>
              </a:rPr>
              <a:t>The structure for lessons that has been shared through the sketchbook guide, has resulted in an improvement in the quality of the learning the children are producing and the ability to form opinions on their own work and that of other artists. </a:t>
            </a:r>
            <a:endParaRPr lang="en-GB" sz="1600" dirty="0">
              <a:latin typeface="Twinkl Cursive Unlooped" panose="02000000000000000000" pitchFamily="2" charset="0"/>
            </a:endParaRPr>
          </a:p>
          <a:p>
            <a:pPr marL="285750" lvl="0" indent="-285750">
              <a:buFont typeface="Arial" panose="020B0604020202020204" pitchFamily="34" charset="0"/>
              <a:buChar char="•"/>
            </a:pPr>
            <a:r>
              <a:rPr lang="en-US" sz="1600" dirty="0">
                <a:latin typeface="Twinkl Cursive Unlooped" panose="02000000000000000000" pitchFamily="2" charset="0"/>
              </a:rPr>
              <a:t>Where possible we link the art that we do to our topic and alternate half termly between art and design technology. </a:t>
            </a:r>
            <a:endParaRPr lang="en-GB" sz="1600" dirty="0">
              <a:latin typeface="Twinkl Cursive Unlooped" panose="02000000000000000000" pitchFamily="2" charset="0"/>
            </a:endParaRPr>
          </a:p>
          <a:p>
            <a:pPr marL="285750" lvl="0" indent="-285750">
              <a:buFont typeface="Arial" panose="020B0604020202020204" pitchFamily="34" charset="0"/>
              <a:buChar char="•"/>
            </a:pPr>
            <a:r>
              <a:rPr lang="en-US" sz="1600" dirty="0">
                <a:latin typeface="Twinkl Cursive Unlooped" panose="02000000000000000000" pitchFamily="2" charset="0"/>
              </a:rPr>
              <a:t>We tend to block off the art and have a set day per half term rather than do weekly art lessons. We feel this is more beneficial time wise and means we are not rushing to squeeze it in.</a:t>
            </a:r>
          </a:p>
          <a:p>
            <a:pPr marL="285750" lvl="0" indent="-285750">
              <a:buFont typeface="Arial" panose="020B0604020202020204" pitchFamily="34" charset="0"/>
              <a:buChar char="•"/>
            </a:pPr>
            <a:r>
              <a:rPr lang="en-US" sz="1600" dirty="0" err="1">
                <a:latin typeface="Twinkl Cursive Unlooped" panose="02000000000000000000" pitchFamily="2" charset="0"/>
              </a:rPr>
              <a:t>Rhi</a:t>
            </a:r>
            <a:r>
              <a:rPr lang="en-US" sz="1600" dirty="0">
                <a:latin typeface="Twinkl Cursive Unlooped" panose="02000000000000000000" pitchFamily="2" charset="0"/>
              </a:rPr>
              <a:t> has adapted the planning and book scrutiny checklist so they identify what she wants to see when she looks at the sketchbooks and planning during monitoring and evaluation activities.  </a:t>
            </a:r>
          </a:p>
          <a:p>
            <a:pPr marL="285750" lvl="0" indent="-285750">
              <a:buFont typeface="Arial" panose="020B0604020202020204" pitchFamily="34" charset="0"/>
              <a:buChar char="•"/>
            </a:pPr>
            <a:r>
              <a:rPr lang="en-US" sz="1600" dirty="0">
                <a:latin typeface="Twinkl Cursive Unlooped" panose="02000000000000000000" pitchFamily="2" charset="0"/>
              </a:rPr>
              <a:t>Since last year </a:t>
            </a:r>
            <a:r>
              <a:rPr lang="en-US" sz="1600" dirty="0" err="1">
                <a:latin typeface="Twinkl Cursive Unlooped" panose="02000000000000000000" pitchFamily="2" charset="0"/>
              </a:rPr>
              <a:t>Rhi</a:t>
            </a:r>
            <a:r>
              <a:rPr lang="en-US" sz="1600" dirty="0">
                <a:latin typeface="Twinkl Cursive Unlooped" panose="02000000000000000000" pitchFamily="2" charset="0"/>
              </a:rPr>
              <a:t> has run an Artist club to raise the profile of Art and allow for extra Artists and skills to be covered throughout the year such as batik, screen printing and looking at range of Artists. </a:t>
            </a:r>
          </a:p>
          <a:p>
            <a:pPr marL="285750" lvl="0" indent="-285750">
              <a:buFont typeface="Arial" panose="020B0604020202020204" pitchFamily="34" charset="0"/>
              <a:buChar char="•"/>
            </a:pPr>
            <a:r>
              <a:rPr lang="en-US" sz="1600" dirty="0">
                <a:latin typeface="Twinkl Cursive Unlooped" panose="02000000000000000000" pitchFamily="2" charset="0"/>
              </a:rPr>
              <a:t>More emphasis is shared with the children about the skills being covered and the mediums being used at the beginning of the session so the children are clear. </a:t>
            </a:r>
          </a:p>
          <a:p>
            <a:pPr lvl="0"/>
            <a:endParaRPr lang="en-GB" sz="1600" b="1" u="sng" dirty="0">
              <a:latin typeface="Twinkl Cursive Unlooped" panose="02000000000000000000" pitchFamily="2" charset="0"/>
            </a:endParaRPr>
          </a:p>
        </p:txBody>
      </p:sp>
    </p:spTree>
    <p:extLst>
      <p:ext uri="{BB962C8B-B14F-4D97-AF65-F5344CB8AC3E}">
        <p14:creationId xmlns:p14="http://schemas.microsoft.com/office/powerpoint/2010/main" val="16622159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DE2D4F1-07DE-40C7-A98C-DA1D19FA9B42}"/>
              </a:ext>
            </a:extLst>
          </p:cNvPr>
          <p:cNvPicPr>
            <a:picLocks noChangeAspect="1"/>
          </p:cNvPicPr>
          <p:nvPr/>
        </p:nvPicPr>
        <p:blipFill>
          <a:blip r:embed="rId2"/>
          <a:stretch>
            <a:fillRect/>
          </a:stretch>
        </p:blipFill>
        <p:spPr>
          <a:xfrm rot="10800000">
            <a:off x="2500319" y="62144"/>
            <a:ext cx="9623844" cy="6858000"/>
          </a:xfrm>
          <a:prstGeom prst="rect">
            <a:avLst/>
          </a:prstGeom>
        </p:spPr>
      </p:pic>
      <p:sp>
        <p:nvSpPr>
          <p:cNvPr id="3" name="TextBox 2">
            <a:extLst>
              <a:ext uri="{FF2B5EF4-FFF2-40B4-BE49-F238E27FC236}">
                <a16:creationId xmlns:a16="http://schemas.microsoft.com/office/drawing/2014/main" id="{B9D15663-A4F7-4AD8-AC55-C151F0AA5B41}"/>
              </a:ext>
            </a:extLst>
          </p:cNvPr>
          <p:cNvSpPr txBox="1"/>
          <p:nvPr/>
        </p:nvSpPr>
        <p:spPr>
          <a:xfrm>
            <a:off x="235389" y="603682"/>
            <a:ext cx="7150834" cy="5262979"/>
          </a:xfrm>
          <a:prstGeom prst="rect">
            <a:avLst/>
          </a:prstGeom>
          <a:solidFill>
            <a:schemeClr val="accent5">
              <a:lumMod val="20000"/>
              <a:lumOff val="80000"/>
            </a:schemeClr>
          </a:solidFill>
          <a:ln w="38100">
            <a:solidFill>
              <a:schemeClr val="tx1"/>
            </a:solidFill>
          </a:ln>
        </p:spPr>
        <p:txBody>
          <a:bodyPr wrap="square" rtlCol="0">
            <a:spAutoFit/>
          </a:bodyPr>
          <a:lstStyle/>
          <a:p>
            <a:pPr algn="ctr"/>
            <a:r>
              <a:rPr lang="en-GB" sz="1600" b="1" u="sng" dirty="0">
                <a:latin typeface="Twinkl Cursive Unlooped" panose="02000000000000000000" pitchFamily="2" charset="0"/>
              </a:rPr>
              <a:t>Headlines from Pupil Interviews</a:t>
            </a:r>
          </a:p>
          <a:p>
            <a:pPr algn="ctr"/>
            <a:endParaRPr lang="en-GB" sz="1600" b="1" u="sng" dirty="0">
              <a:latin typeface="Twinkl Cursive Unlooped" panose="02000000000000000000" pitchFamily="2" charset="0"/>
            </a:endParaRPr>
          </a:p>
          <a:p>
            <a:pPr algn="ctr"/>
            <a:r>
              <a:rPr lang="en-GB" sz="1600" b="1" u="sng" dirty="0">
                <a:latin typeface="Twinkl Cursive Unlooped" panose="02000000000000000000" pitchFamily="2" charset="0"/>
              </a:rPr>
              <a:t>Years 1 and 2</a:t>
            </a:r>
          </a:p>
          <a:p>
            <a:pPr marL="457200" indent="-457200" algn="ctr">
              <a:buFont typeface="Arial" panose="020B0604020202020204" pitchFamily="34" charset="0"/>
              <a:buChar char="•"/>
            </a:pPr>
            <a:r>
              <a:rPr lang="en-GB" sz="1600" dirty="0">
                <a:latin typeface="Twinkl Cursive Unlooped" panose="02000000000000000000" pitchFamily="2" charset="0"/>
              </a:rPr>
              <a:t>Really enjoyed the Artists topic</a:t>
            </a:r>
          </a:p>
          <a:p>
            <a:pPr marL="457200" indent="-457200" algn="ctr">
              <a:buFont typeface="Arial" panose="020B0604020202020204" pitchFamily="34" charset="0"/>
              <a:buChar char="•"/>
            </a:pPr>
            <a:r>
              <a:rPr lang="en-GB" sz="1600" dirty="0">
                <a:latin typeface="Twinkl Cursive Unlooped" panose="02000000000000000000" pitchFamily="2" charset="0"/>
              </a:rPr>
              <a:t>Could name some skills used</a:t>
            </a:r>
          </a:p>
          <a:p>
            <a:pPr marL="457200" indent="-457200" algn="ctr">
              <a:buFont typeface="Arial" panose="020B0604020202020204" pitchFamily="34" charset="0"/>
              <a:buChar char="•"/>
            </a:pPr>
            <a:r>
              <a:rPr lang="en-GB" sz="1600" dirty="0">
                <a:latin typeface="Twinkl Cursive Unlooped" panose="02000000000000000000" pitchFamily="2" charset="0"/>
              </a:rPr>
              <a:t>Named some artists but not confidently</a:t>
            </a:r>
          </a:p>
          <a:p>
            <a:pPr marL="457200" indent="-457200" algn="ctr">
              <a:buFont typeface="Arial" panose="020B0604020202020204" pitchFamily="34" charset="0"/>
              <a:buChar char="•"/>
            </a:pPr>
            <a:r>
              <a:rPr lang="en-GB" sz="1600" dirty="0">
                <a:latin typeface="Twinkl Cursive Unlooped" panose="02000000000000000000" pitchFamily="2" charset="0"/>
              </a:rPr>
              <a:t>Enjoyed trying different things, but wanted to do more free drawing</a:t>
            </a:r>
          </a:p>
          <a:p>
            <a:pPr marL="457200" indent="-457200" algn="ctr">
              <a:buFont typeface="Arial" panose="020B0604020202020204" pitchFamily="34" charset="0"/>
              <a:buChar char="•"/>
            </a:pPr>
            <a:endParaRPr lang="en-GB" sz="1600" b="1" u="sng" dirty="0">
              <a:latin typeface="Twinkl Cursive Unlooped" panose="02000000000000000000" pitchFamily="2" charset="0"/>
            </a:endParaRPr>
          </a:p>
          <a:p>
            <a:pPr algn="ctr"/>
            <a:r>
              <a:rPr lang="en-GB" sz="1600" b="1" u="sng" dirty="0">
                <a:latin typeface="Twinkl Cursive Unlooped" panose="02000000000000000000" pitchFamily="2" charset="0"/>
              </a:rPr>
              <a:t>Years 3 and 4</a:t>
            </a:r>
          </a:p>
          <a:p>
            <a:pPr marL="342900" indent="-342900" algn="ctr">
              <a:buFont typeface="Arial" panose="020B0604020202020204" pitchFamily="34" charset="0"/>
              <a:buChar char="•"/>
            </a:pPr>
            <a:r>
              <a:rPr lang="en-GB" sz="1600" dirty="0">
                <a:latin typeface="Twinkl Cursive Unlooped" panose="02000000000000000000" pitchFamily="2" charset="0"/>
              </a:rPr>
              <a:t>Named lots of art, Egyptian Canopic jars, Stone Age art, Chinese Culture Art, Landscape, NHS competition</a:t>
            </a:r>
          </a:p>
          <a:p>
            <a:pPr marL="342900" indent="-342900" algn="ctr">
              <a:buFont typeface="Arial" panose="020B0604020202020204" pitchFamily="34" charset="0"/>
              <a:buChar char="•"/>
            </a:pPr>
            <a:r>
              <a:rPr lang="en-GB" sz="1600" dirty="0">
                <a:latin typeface="Twinkl Cursive Unlooped" panose="02000000000000000000" pitchFamily="2" charset="0"/>
              </a:rPr>
              <a:t>Spoke confidently about skills learnt</a:t>
            </a:r>
          </a:p>
          <a:p>
            <a:pPr marL="342900" indent="-342900" algn="ctr">
              <a:buFont typeface="Arial" panose="020B0604020202020204" pitchFamily="34" charset="0"/>
              <a:buChar char="•"/>
            </a:pPr>
            <a:r>
              <a:rPr lang="en-GB" sz="1600" dirty="0">
                <a:latin typeface="Twinkl Cursive Unlooped" panose="02000000000000000000" pitchFamily="2" charset="0"/>
              </a:rPr>
              <a:t>Would like to do more painting and free drawing/painting</a:t>
            </a:r>
          </a:p>
          <a:p>
            <a:pPr algn="ctr"/>
            <a:endParaRPr lang="en-GB" sz="1600" dirty="0">
              <a:latin typeface="Twinkl Cursive Unlooped" panose="02000000000000000000" pitchFamily="2" charset="0"/>
            </a:endParaRPr>
          </a:p>
          <a:p>
            <a:pPr algn="ctr"/>
            <a:r>
              <a:rPr lang="en-GB" sz="1600" b="1" u="sng" dirty="0">
                <a:latin typeface="Twinkl Cursive Unlooped" panose="02000000000000000000" pitchFamily="2" charset="0"/>
              </a:rPr>
              <a:t>Year 5 and 6</a:t>
            </a:r>
          </a:p>
          <a:p>
            <a:pPr marL="342900" indent="-342900" algn="ctr">
              <a:buFont typeface="Arial" panose="020B0604020202020204" pitchFamily="34" charset="0"/>
              <a:buChar char="•"/>
            </a:pPr>
            <a:r>
              <a:rPr lang="en-GB" sz="1600" dirty="0">
                <a:latin typeface="Twinkl Cursive Unlooped" panose="02000000000000000000" pitchFamily="2" charset="0"/>
              </a:rPr>
              <a:t>Enthusiastically could recall art skills, and artists covered so far</a:t>
            </a:r>
          </a:p>
          <a:p>
            <a:pPr marL="342900" indent="-342900" algn="ctr">
              <a:buFont typeface="Arial" panose="020B0604020202020204" pitchFamily="34" charset="0"/>
              <a:buChar char="•"/>
            </a:pPr>
            <a:r>
              <a:rPr lang="en-GB" sz="1600" dirty="0">
                <a:latin typeface="Twinkl Cursive Unlooped" panose="02000000000000000000" pitchFamily="2" charset="0"/>
              </a:rPr>
              <a:t>Spoke confidently about sketching techniques</a:t>
            </a:r>
          </a:p>
          <a:p>
            <a:pPr marL="342900" indent="-342900" algn="ctr">
              <a:buFont typeface="Arial" panose="020B0604020202020204" pitchFamily="34" charset="0"/>
              <a:buChar char="•"/>
            </a:pPr>
            <a:r>
              <a:rPr lang="en-GB" sz="1600" dirty="0">
                <a:latin typeface="Twinkl Cursive Unlooped" panose="02000000000000000000" pitchFamily="2" charset="0"/>
              </a:rPr>
              <a:t>Could explain their opinions about their own work and that of artists.</a:t>
            </a:r>
          </a:p>
          <a:p>
            <a:pPr marL="342900" indent="-342900" algn="ctr">
              <a:buFont typeface="Arial" panose="020B0604020202020204" pitchFamily="34" charset="0"/>
              <a:buChar char="•"/>
            </a:pPr>
            <a:r>
              <a:rPr lang="en-GB" sz="1600" dirty="0">
                <a:latin typeface="Twinkl Cursive Unlooped" panose="02000000000000000000" pitchFamily="2" charset="0"/>
              </a:rPr>
              <a:t>More free choice to explore techniques</a:t>
            </a:r>
          </a:p>
          <a:p>
            <a:pPr marL="342900" indent="-342900" algn="ctr">
              <a:buFont typeface="Arial" panose="020B0604020202020204" pitchFamily="34" charset="0"/>
              <a:buChar char="•"/>
            </a:pPr>
            <a:endParaRPr lang="en-GB" sz="1600" dirty="0">
              <a:latin typeface="Twinkl Cursive Unlooped" panose="02000000000000000000" pitchFamily="2" charset="0"/>
            </a:endParaRPr>
          </a:p>
          <a:p>
            <a:pPr lvl="0"/>
            <a:endParaRPr lang="en-GB" sz="1600" b="1" u="sng" dirty="0">
              <a:latin typeface="Twinkl Cursive Unlooped" panose="02000000000000000000" pitchFamily="2" charset="0"/>
            </a:endParaRPr>
          </a:p>
        </p:txBody>
      </p:sp>
    </p:spTree>
    <p:extLst>
      <p:ext uri="{BB962C8B-B14F-4D97-AF65-F5344CB8AC3E}">
        <p14:creationId xmlns:p14="http://schemas.microsoft.com/office/powerpoint/2010/main" val="15261954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77945B4-BA3C-4E2D-A268-584143D7E338}"/>
              </a:ext>
            </a:extLst>
          </p:cNvPr>
          <p:cNvPicPr>
            <a:picLocks noChangeAspect="1"/>
          </p:cNvPicPr>
          <p:nvPr/>
        </p:nvPicPr>
        <p:blipFill>
          <a:blip r:embed="rId2"/>
          <a:stretch>
            <a:fillRect/>
          </a:stretch>
        </p:blipFill>
        <p:spPr>
          <a:xfrm rot="10800000">
            <a:off x="2576321" y="-62144"/>
            <a:ext cx="9471837" cy="6858000"/>
          </a:xfrm>
          <a:prstGeom prst="rect">
            <a:avLst/>
          </a:prstGeom>
        </p:spPr>
      </p:pic>
      <p:sp>
        <p:nvSpPr>
          <p:cNvPr id="3" name="TextBox 2">
            <a:extLst>
              <a:ext uri="{FF2B5EF4-FFF2-40B4-BE49-F238E27FC236}">
                <a16:creationId xmlns:a16="http://schemas.microsoft.com/office/drawing/2014/main" id="{BFDC98C3-C8F8-4BA7-9969-E567D2AF28AA}"/>
              </a:ext>
            </a:extLst>
          </p:cNvPr>
          <p:cNvSpPr txBox="1"/>
          <p:nvPr/>
        </p:nvSpPr>
        <p:spPr>
          <a:xfrm>
            <a:off x="235389" y="603682"/>
            <a:ext cx="7150834" cy="2308324"/>
          </a:xfrm>
          <a:prstGeom prst="rect">
            <a:avLst/>
          </a:prstGeom>
          <a:solidFill>
            <a:schemeClr val="accent5">
              <a:lumMod val="20000"/>
              <a:lumOff val="80000"/>
            </a:schemeClr>
          </a:solidFill>
          <a:ln w="38100">
            <a:solidFill>
              <a:schemeClr val="tx1"/>
            </a:solidFill>
          </a:ln>
        </p:spPr>
        <p:txBody>
          <a:bodyPr wrap="square" rtlCol="0">
            <a:spAutoFit/>
          </a:bodyPr>
          <a:lstStyle/>
          <a:p>
            <a:pPr algn="ctr"/>
            <a:r>
              <a:rPr lang="en-GB" sz="1600" b="1" u="sng" dirty="0">
                <a:latin typeface="Twinkl Cursive Unlooped" panose="02000000000000000000" pitchFamily="2" charset="0"/>
              </a:rPr>
              <a:t>Feedback from teachers</a:t>
            </a:r>
          </a:p>
          <a:p>
            <a:pPr marL="285750" indent="-285750" algn="ctr">
              <a:buFont typeface="Arial" panose="020B0604020202020204" pitchFamily="34" charset="0"/>
              <a:buChar char="•"/>
            </a:pPr>
            <a:r>
              <a:rPr lang="en-GB" sz="1600" dirty="0">
                <a:latin typeface="Twinkl Cursive Unlooped" panose="02000000000000000000" pitchFamily="2" charset="0"/>
              </a:rPr>
              <a:t>Sketch books working well and show progression, range of skills and mediums</a:t>
            </a:r>
          </a:p>
          <a:p>
            <a:pPr marL="285750" indent="-285750" algn="ctr">
              <a:buFont typeface="Arial" panose="020B0604020202020204" pitchFamily="34" charset="0"/>
              <a:buChar char="•"/>
            </a:pPr>
            <a:r>
              <a:rPr lang="en-GB" sz="1600" dirty="0">
                <a:latin typeface="Twinkl Cursive Unlooped" panose="02000000000000000000" pitchFamily="2" charset="0"/>
              </a:rPr>
              <a:t>A range of artists covered</a:t>
            </a:r>
          </a:p>
          <a:p>
            <a:pPr marL="285750" indent="-285750" algn="ctr">
              <a:buFont typeface="Arial" panose="020B0604020202020204" pitchFamily="34" charset="0"/>
              <a:buChar char="•"/>
            </a:pPr>
            <a:r>
              <a:rPr lang="en-GB" sz="1600" dirty="0">
                <a:latin typeface="Twinkl Cursive Unlooped" panose="02000000000000000000" pitchFamily="2" charset="0"/>
              </a:rPr>
              <a:t>All sketch books show evidence of opinion and work of artists</a:t>
            </a:r>
          </a:p>
          <a:p>
            <a:pPr marL="285750" indent="-285750" algn="ctr">
              <a:buFont typeface="Arial" panose="020B0604020202020204" pitchFamily="34" charset="0"/>
              <a:buChar char="•"/>
            </a:pPr>
            <a:r>
              <a:rPr lang="en-GB" sz="1600" dirty="0">
                <a:latin typeface="Twinkl Cursive Unlooped" panose="02000000000000000000" pitchFamily="2" charset="0"/>
              </a:rPr>
              <a:t>Evaluations need to be more purposeful</a:t>
            </a:r>
          </a:p>
          <a:p>
            <a:pPr marL="285750" indent="-285750" algn="ctr">
              <a:buFont typeface="Arial" panose="020B0604020202020204" pitchFamily="34" charset="0"/>
              <a:buChar char="•"/>
            </a:pPr>
            <a:r>
              <a:rPr lang="en-GB" sz="1600" dirty="0">
                <a:latin typeface="Twinkl Cursive Unlooped" panose="02000000000000000000" pitchFamily="2" charset="0"/>
              </a:rPr>
              <a:t>Assessment is challenging as it can be very subjective</a:t>
            </a:r>
          </a:p>
          <a:p>
            <a:pPr marL="285750" indent="-285750" algn="ctr">
              <a:buFont typeface="Arial" panose="020B0604020202020204" pitchFamily="34" charset="0"/>
              <a:buChar char="•"/>
            </a:pPr>
            <a:r>
              <a:rPr lang="en-GB" sz="1600" dirty="0">
                <a:latin typeface="Twinkl Cursive Unlooped" panose="02000000000000000000" pitchFamily="2" charset="0"/>
              </a:rPr>
              <a:t>Children don’t feel like they are doing enough</a:t>
            </a:r>
          </a:p>
          <a:p>
            <a:pPr marL="285750" indent="-285750" algn="ctr">
              <a:buFont typeface="Arial" panose="020B0604020202020204" pitchFamily="34" charset="0"/>
              <a:buChar char="•"/>
            </a:pPr>
            <a:r>
              <a:rPr lang="en-GB" sz="1600" dirty="0">
                <a:latin typeface="Twinkl Cursive Unlooped" panose="02000000000000000000" pitchFamily="2" charset="0"/>
              </a:rPr>
              <a:t>Skills being covered during the two year rolling programme</a:t>
            </a:r>
          </a:p>
        </p:txBody>
      </p:sp>
    </p:spTree>
    <p:extLst>
      <p:ext uri="{BB962C8B-B14F-4D97-AF65-F5344CB8AC3E}">
        <p14:creationId xmlns:p14="http://schemas.microsoft.com/office/powerpoint/2010/main" val="12189935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A1F284F-F71A-4A7F-B3FF-B357A0399CB4}"/>
              </a:ext>
            </a:extLst>
          </p:cNvPr>
          <p:cNvPicPr>
            <a:picLocks noChangeAspect="1"/>
          </p:cNvPicPr>
          <p:nvPr/>
        </p:nvPicPr>
        <p:blipFill>
          <a:blip r:embed="rId2"/>
          <a:stretch>
            <a:fillRect/>
          </a:stretch>
        </p:blipFill>
        <p:spPr>
          <a:xfrm>
            <a:off x="0" y="1504405"/>
            <a:ext cx="12192000" cy="3849189"/>
          </a:xfrm>
          <a:prstGeom prst="rect">
            <a:avLst/>
          </a:prstGeom>
        </p:spPr>
      </p:pic>
      <p:sp>
        <p:nvSpPr>
          <p:cNvPr id="3" name="TextBox 2">
            <a:extLst>
              <a:ext uri="{FF2B5EF4-FFF2-40B4-BE49-F238E27FC236}">
                <a16:creationId xmlns:a16="http://schemas.microsoft.com/office/drawing/2014/main" id="{37DC3336-9C1F-49C9-A2F2-A3AFC6E12607}"/>
              </a:ext>
            </a:extLst>
          </p:cNvPr>
          <p:cNvSpPr txBox="1"/>
          <p:nvPr/>
        </p:nvSpPr>
        <p:spPr>
          <a:xfrm>
            <a:off x="2142478" y="200141"/>
            <a:ext cx="6841724" cy="369332"/>
          </a:xfrm>
          <a:prstGeom prst="rect">
            <a:avLst/>
          </a:prstGeom>
          <a:solidFill>
            <a:schemeClr val="bg1"/>
          </a:solidFill>
          <a:ln w="38100">
            <a:solidFill>
              <a:srgbClr val="0070C0"/>
            </a:solidFill>
          </a:ln>
        </p:spPr>
        <p:txBody>
          <a:bodyPr wrap="square" rtlCol="0">
            <a:spAutoFit/>
          </a:bodyPr>
          <a:lstStyle/>
          <a:p>
            <a:pPr algn="ctr"/>
            <a:r>
              <a:rPr lang="en-GB" dirty="0">
                <a:latin typeface="Twinkl Cursive Looped" panose="02000000000000000000" pitchFamily="2" charset="0"/>
              </a:rPr>
              <a:t>Overview created to ensure no overlaps and skills all covered. </a:t>
            </a:r>
          </a:p>
        </p:txBody>
      </p:sp>
    </p:spTree>
    <p:extLst>
      <p:ext uri="{BB962C8B-B14F-4D97-AF65-F5344CB8AC3E}">
        <p14:creationId xmlns:p14="http://schemas.microsoft.com/office/powerpoint/2010/main" val="6720289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216AE03-449A-40D7-B341-A4190A40C118}"/>
              </a:ext>
            </a:extLst>
          </p:cNvPr>
          <p:cNvPicPr>
            <a:picLocks noChangeAspect="1"/>
          </p:cNvPicPr>
          <p:nvPr/>
        </p:nvPicPr>
        <p:blipFill>
          <a:blip r:embed="rId2"/>
          <a:stretch>
            <a:fillRect/>
          </a:stretch>
        </p:blipFill>
        <p:spPr>
          <a:xfrm>
            <a:off x="1837499" y="1242873"/>
            <a:ext cx="8242125" cy="5282214"/>
          </a:xfrm>
          <a:prstGeom prst="rect">
            <a:avLst/>
          </a:prstGeom>
        </p:spPr>
      </p:pic>
      <p:sp>
        <p:nvSpPr>
          <p:cNvPr id="3" name="TextBox 2">
            <a:extLst>
              <a:ext uri="{FF2B5EF4-FFF2-40B4-BE49-F238E27FC236}">
                <a16:creationId xmlns:a16="http://schemas.microsoft.com/office/drawing/2014/main" id="{85B3B807-6084-44D8-BA77-9B70EE935ADF}"/>
              </a:ext>
            </a:extLst>
          </p:cNvPr>
          <p:cNvSpPr txBox="1"/>
          <p:nvPr/>
        </p:nvSpPr>
        <p:spPr>
          <a:xfrm>
            <a:off x="292962" y="177553"/>
            <a:ext cx="10839635" cy="954107"/>
          </a:xfrm>
          <a:prstGeom prst="rect">
            <a:avLst/>
          </a:prstGeom>
          <a:noFill/>
        </p:spPr>
        <p:txBody>
          <a:bodyPr wrap="square" rtlCol="0">
            <a:spAutoFit/>
          </a:bodyPr>
          <a:lstStyle/>
          <a:p>
            <a:pPr algn="ctr"/>
            <a:r>
              <a:rPr lang="en-GB" sz="2800" dirty="0">
                <a:latin typeface="Twinkl Cursive Looped" panose="02000000000000000000" pitchFamily="2" charset="0"/>
              </a:rPr>
              <a:t>New first screen for all art lessons so skills, mediums and artists studies are clear to children and teachers. </a:t>
            </a:r>
          </a:p>
        </p:txBody>
      </p:sp>
    </p:spTree>
    <p:extLst>
      <p:ext uri="{BB962C8B-B14F-4D97-AF65-F5344CB8AC3E}">
        <p14:creationId xmlns:p14="http://schemas.microsoft.com/office/powerpoint/2010/main" val="38141875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2140CD0-01B1-4B3C-949B-F2A6D114D5AB}"/>
              </a:ext>
            </a:extLst>
          </p:cNvPr>
          <p:cNvPicPr>
            <a:picLocks noChangeAspect="1"/>
          </p:cNvPicPr>
          <p:nvPr/>
        </p:nvPicPr>
        <p:blipFill>
          <a:blip r:embed="rId2"/>
          <a:stretch>
            <a:fillRect/>
          </a:stretch>
        </p:blipFill>
        <p:spPr>
          <a:xfrm rot="16200000">
            <a:off x="3561340" y="-247184"/>
            <a:ext cx="5386134" cy="7352367"/>
          </a:xfrm>
          <a:prstGeom prst="rect">
            <a:avLst/>
          </a:prstGeom>
        </p:spPr>
      </p:pic>
      <p:sp>
        <p:nvSpPr>
          <p:cNvPr id="3" name="TextBox 2">
            <a:extLst>
              <a:ext uri="{FF2B5EF4-FFF2-40B4-BE49-F238E27FC236}">
                <a16:creationId xmlns:a16="http://schemas.microsoft.com/office/drawing/2014/main" id="{4A64E39B-9CDD-4F6E-A3EF-960A696E068D}"/>
              </a:ext>
            </a:extLst>
          </p:cNvPr>
          <p:cNvSpPr txBox="1"/>
          <p:nvPr/>
        </p:nvSpPr>
        <p:spPr>
          <a:xfrm>
            <a:off x="97654" y="1003177"/>
            <a:ext cx="2716567" cy="1200329"/>
          </a:xfrm>
          <a:prstGeom prst="rect">
            <a:avLst/>
          </a:prstGeom>
          <a:solidFill>
            <a:schemeClr val="bg1"/>
          </a:solidFill>
          <a:ln w="38100">
            <a:solidFill>
              <a:srgbClr val="0070C0"/>
            </a:solidFill>
          </a:ln>
        </p:spPr>
        <p:txBody>
          <a:bodyPr wrap="square" rtlCol="0">
            <a:spAutoFit/>
          </a:bodyPr>
          <a:lstStyle/>
          <a:p>
            <a:pPr algn="ctr"/>
            <a:r>
              <a:rPr lang="en-GB" dirty="0">
                <a:latin typeface="Twinkl Cursive Looped" panose="02000000000000000000" pitchFamily="2" charset="0"/>
              </a:rPr>
              <a:t>Either information or observation about artist or craft person. Can be opinions too!</a:t>
            </a:r>
          </a:p>
        </p:txBody>
      </p:sp>
      <p:sp>
        <p:nvSpPr>
          <p:cNvPr id="4" name="TextBox 3">
            <a:extLst>
              <a:ext uri="{FF2B5EF4-FFF2-40B4-BE49-F238E27FC236}">
                <a16:creationId xmlns:a16="http://schemas.microsoft.com/office/drawing/2014/main" id="{E8E73A9D-BB6E-43AF-A29D-12599880E31C}"/>
              </a:ext>
            </a:extLst>
          </p:cNvPr>
          <p:cNvSpPr txBox="1"/>
          <p:nvPr/>
        </p:nvSpPr>
        <p:spPr>
          <a:xfrm>
            <a:off x="3454893" y="4662257"/>
            <a:ext cx="2716567" cy="1754326"/>
          </a:xfrm>
          <a:prstGeom prst="rect">
            <a:avLst/>
          </a:prstGeom>
          <a:solidFill>
            <a:schemeClr val="bg1"/>
          </a:solidFill>
          <a:ln w="38100">
            <a:solidFill>
              <a:srgbClr val="0070C0"/>
            </a:solidFill>
          </a:ln>
        </p:spPr>
        <p:txBody>
          <a:bodyPr wrap="square" rtlCol="0">
            <a:spAutoFit/>
          </a:bodyPr>
          <a:lstStyle/>
          <a:p>
            <a:pPr algn="ctr"/>
            <a:r>
              <a:rPr lang="en-GB" dirty="0">
                <a:latin typeface="Twinkl Cursive Looped" panose="02000000000000000000" pitchFamily="2" charset="0"/>
              </a:rPr>
              <a:t>Practicing of techniques.</a:t>
            </a:r>
          </a:p>
          <a:p>
            <a:pPr algn="ctr"/>
            <a:r>
              <a:rPr lang="en-GB" dirty="0">
                <a:latin typeface="Twinkl Cursive Looped" panose="02000000000000000000" pitchFamily="2" charset="0"/>
              </a:rPr>
              <a:t>e.g. piece of clay with texture practice.</a:t>
            </a:r>
          </a:p>
          <a:p>
            <a:pPr algn="ctr"/>
            <a:r>
              <a:rPr lang="en-GB" dirty="0">
                <a:latin typeface="Twinkl Cursive Looped" panose="02000000000000000000" pitchFamily="2" charset="0"/>
              </a:rPr>
              <a:t>Could be a sketch or medium sample.</a:t>
            </a:r>
          </a:p>
          <a:p>
            <a:pPr algn="ctr"/>
            <a:endParaRPr lang="en-GB" dirty="0">
              <a:latin typeface="Twinkl Cursive Looped" panose="02000000000000000000" pitchFamily="2" charset="0"/>
            </a:endParaRPr>
          </a:p>
        </p:txBody>
      </p:sp>
      <p:sp>
        <p:nvSpPr>
          <p:cNvPr id="5" name="TextBox 4">
            <a:extLst>
              <a:ext uri="{FF2B5EF4-FFF2-40B4-BE49-F238E27FC236}">
                <a16:creationId xmlns:a16="http://schemas.microsoft.com/office/drawing/2014/main" id="{967C6AFE-D4EF-4A49-92FE-8AE5CC1CBEB1}"/>
              </a:ext>
            </a:extLst>
          </p:cNvPr>
          <p:cNvSpPr txBox="1"/>
          <p:nvPr/>
        </p:nvSpPr>
        <p:spPr>
          <a:xfrm>
            <a:off x="8666086" y="1603341"/>
            <a:ext cx="2716567" cy="646331"/>
          </a:xfrm>
          <a:prstGeom prst="rect">
            <a:avLst/>
          </a:prstGeom>
          <a:solidFill>
            <a:schemeClr val="bg1"/>
          </a:solidFill>
          <a:ln w="38100">
            <a:solidFill>
              <a:srgbClr val="0070C0"/>
            </a:solidFill>
          </a:ln>
        </p:spPr>
        <p:txBody>
          <a:bodyPr wrap="square" rtlCol="0">
            <a:spAutoFit/>
          </a:bodyPr>
          <a:lstStyle/>
          <a:p>
            <a:pPr algn="ctr"/>
            <a:r>
              <a:rPr lang="en-GB" dirty="0">
                <a:latin typeface="Twinkl Cursive Looped" panose="02000000000000000000" pitchFamily="2" charset="0"/>
              </a:rPr>
              <a:t>Photograph or actual final piece. </a:t>
            </a:r>
          </a:p>
        </p:txBody>
      </p:sp>
      <p:sp>
        <p:nvSpPr>
          <p:cNvPr id="6" name="TextBox 5">
            <a:extLst>
              <a:ext uri="{FF2B5EF4-FFF2-40B4-BE49-F238E27FC236}">
                <a16:creationId xmlns:a16="http://schemas.microsoft.com/office/drawing/2014/main" id="{1E1B3D07-18B7-4AAF-AD5B-DD67217C4246}"/>
              </a:ext>
            </a:extLst>
          </p:cNvPr>
          <p:cNvSpPr txBox="1"/>
          <p:nvPr/>
        </p:nvSpPr>
        <p:spPr>
          <a:xfrm>
            <a:off x="8572307" y="4893089"/>
            <a:ext cx="3394792" cy="1477328"/>
          </a:xfrm>
          <a:prstGeom prst="rect">
            <a:avLst/>
          </a:prstGeom>
          <a:solidFill>
            <a:schemeClr val="bg1"/>
          </a:solidFill>
          <a:ln w="38100">
            <a:solidFill>
              <a:srgbClr val="0070C0"/>
            </a:solidFill>
          </a:ln>
        </p:spPr>
        <p:txBody>
          <a:bodyPr wrap="square" rtlCol="0">
            <a:spAutoFit/>
          </a:bodyPr>
          <a:lstStyle/>
          <a:p>
            <a:pPr algn="ctr"/>
            <a:r>
              <a:rPr lang="en-GB" dirty="0">
                <a:latin typeface="Twinkl Cursive Looped" panose="02000000000000000000" pitchFamily="2" charset="0"/>
              </a:rPr>
              <a:t>Informal thoughts on how the piece went.</a:t>
            </a:r>
          </a:p>
          <a:p>
            <a:pPr algn="ctr"/>
            <a:r>
              <a:rPr lang="en-GB" dirty="0">
                <a:latin typeface="Twinkl Cursive Looped" panose="02000000000000000000" pitchFamily="2" charset="0"/>
              </a:rPr>
              <a:t>What worked well?</a:t>
            </a:r>
          </a:p>
          <a:p>
            <a:pPr algn="ctr"/>
            <a:r>
              <a:rPr lang="en-GB" dirty="0">
                <a:latin typeface="Twinkl Cursive Looped" panose="02000000000000000000" pitchFamily="2" charset="0"/>
              </a:rPr>
              <a:t>What didn’t work so well?</a:t>
            </a:r>
          </a:p>
          <a:p>
            <a:pPr algn="ctr"/>
            <a:r>
              <a:rPr lang="en-GB" dirty="0">
                <a:latin typeface="Twinkl Cursive Looped" panose="02000000000000000000" pitchFamily="2" charset="0"/>
              </a:rPr>
              <a:t>What would you change?</a:t>
            </a:r>
          </a:p>
        </p:txBody>
      </p:sp>
      <p:sp>
        <p:nvSpPr>
          <p:cNvPr id="7" name="TextBox 6">
            <a:extLst>
              <a:ext uri="{FF2B5EF4-FFF2-40B4-BE49-F238E27FC236}">
                <a16:creationId xmlns:a16="http://schemas.microsoft.com/office/drawing/2014/main" id="{A84DBF89-96D9-4E9E-B26D-94EA3D98209B}"/>
              </a:ext>
            </a:extLst>
          </p:cNvPr>
          <p:cNvSpPr txBox="1"/>
          <p:nvPr/>
        </p:nvSpPr>
        <p:spPr>
          <a:xfrm>
            <a:off x="2142478" y="200141"/>
            <a:ext cx="6841724" cy="646331"/>
          </a:xfrm>
          <a:prstGeom prst="rect">
            <a:avLst/>
          </a:prstGeom>
          <a:solidFill>
            <a:schemeClr val="bg1"/>
          </a:solidFill>
          <a:ln w="38100">
            <a:solidFill>
              <a:srgbClr val="0070C0"/>
            </a:solidFill>
          </a:ln>
        </p:spPr>
        <p:txBody>
          <a:bodyPr wrap="square" rtlCol="0">
            <a:spAutoFit/>
          </a:bodyPr>
          <a:lstStyle/>
          <a:p>
            <a:pPr algn="ctr"/>
            <a:r>
              <a:rPr lang="en-GB" dirty="0">
                <a:latin typeface="Twinkl Cursive Looped" panose="02000000000000000000" pitchFamily="2" charset="0"/>
              </a:rPr>
              <a:t>Year 5 sketch book from Chinese Culture Day to show consistency of sketch book features</a:t>
            </a:r>
          </a:p>
        </p:txBody>
      </p:sp>
    </p:spTree>
    <p:extLst>
      <p:ext uri="{BB962C8B-B14F-4D97-AF65-F5344CB8AC3E}">
        <p14:creationId xmlns:p14="http://schemas.microsoft.com/office/powerpoint/2010/main" val="807232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45201A8-484D-4AC4-B1A7-A7C59CB43C7F}"/>
              </a:ext>
            </a:extLst>
          </p:cNvPr>
          <p:cNvPicPr>
            <a:picLocks noChangeAspect="1"/>
          </p:cNvPicPr>
          <p:nvPr/>
        </p:nvPicPr>
        <p:blipFill>
          <a:blip r:embed="rId2"/>
          <a:stretch>
            <a:fillRect/>
          </a:stretch>
        </p:blipFill>
        <p:spPr>
          <a:xfrm>
            <a:off x="1898472" y="479395"/>
            <a:ext cx="8559423" cy="6034985"/>
          </a:xfrm>
          <a:prstGeom prst="rect">
            <a:avLst/>
          </a:prstGeom>
        </p:spPr>
      </p:pic>
      <p:sp>
        <p:nvSpPr>
          <p:cNvPr id="3" name="TextBox 2">
            <a:extLst>
              <a:ext uri="{FF2B5EF4-FFF2-40B4-BE49-F238E27FC236}">
                <a16:creationId xmlns:a16="http://schemas.microsoft.com/office/drawing/2014/main" id="{57844A4E-7A25-48D2-9ADC-7C58EFF9197F}"/>
              </a:ext>
            </a:extLst>
          </p:cNvPr>
          <p:cNvSpPr txBox="1"/>
          <p:nvPr/>
        </p:nvSpPr>
        <p:spPr>
          <a:xfrm>
            <a:off x="248575" y="1793289"/>
            <a:ext cx="2716567" cy="1200329"/>
          </a:xfrm>
          <a:prstGeom prst="rect">
            <a:avLst/>
          </a:prstGeom>
          <a:solidFill>
            <a:schemeClr val="bg1"/>
          </a:solidFill>
          <a:ln w="38100">
            <a:solidFill>
              <a:srgbClr val="0070C0"/>
            </a:solidFill>
          </a:ln>
        </p:spPr>
        <p:txBody>
          <a:bodyPr wrap="square" rtlCol="0">
            <a:spAutoFit/>
          </a:bodyPr>
          <a:lstStyle/>
          <a:p>
            <a:pPr algn="ctr"/>
            <a:r>
              <a:rPr lang="en-GB" dirty="0">
                <a:latin typeface="Twinkl Cursive Looped" panose="02000000000000000000" pitchFamily="2" charset="0"/>
              </a:rPr>
              <a:t>Either information or observation about artist or craft person. Can be opinions too!</a:t>
            </a:r>
          </a:p>
        </p:txBody>
      </p:sp>
      <p:sp>
        <p:nvSpPr>
          <p:cNvPr id="4" name="TextBox 3">
            <a:extLst>
              <a:ext uri="{FF2B5EF4-FFF2-40B4-BE49-F238E27FC236}">
                <a16:creationId xmlns:a16="http://schemas.microsoft.com/office/drawing/2014/main" id="{EA1E7A10-16C3-4F02-9CA7-DEAF4DB185FE}"/>
              </a:ext>
            </a:extLst>
          </p:cNvPr>
          <p:cNvSpPr txBox="1"/>
          <p:nvPr/>
        </p:nvSpPr>
        <p:spPr>
          <a:xfrm>
            <a:off x="5354714" y="3747857"/>
            <a:ext cx="2716567" cy="1754326"/>
          </a:xfrm>
          <a:prstGeom prst="rect">
            <a:avLst/>
          </a:prstGeom>
          <a:solidFill>
            <a:schemeClr val="bg1"/>
          </a:solidFill>
          <a:ln w="38100">
            <a:solidFill>
              <a:srgbClr val="0070C0"/>
            </a:solidFill>
          </a:ln>
        </p:spPr>
        <p:txBody>
          <a:bodyPr wrap="square" rtlCol="0">
            <a:spAutoFit/>
          </a:bodyPr>
          <a:lstStyle/>
          <a:p>
            <a:pPr algn="ctr"/>
            <a:r>
              <a:rPr lang="en-GB" dirty="0">
                <a:latin typeface="Twinkl Cursive Looped" panose="02000000000000000000" pitchFamily="2" charset="0"/>
              </a:rPr>
              <a:t>Practicing of techniques.</a:t>
            </a:r>
          </a:p>
          <a:p>
            <a:pPr algn="ctr"/>
            <a:r>
              <a:rPr lang="en-GB" dirty="0">
                <a:latin typeface="Twinkl Cursive Looped" panose="02000000000000000000" pitchFamily="2" charset="0"/>
              </a:rPr>
              <a:t>e.g. piece of clay with texture practice.</a:t>
            </a:r>
          </a:p>
          <a:p>
            <a:pPr algn="ctr"/>
            <a:r>
              <a:rPr lang="en-GB" dirty="0">
                <a:latin typeface="Twinkl Cursive Looped" panose="02000000000000000000" pitchFamily="2" charset="0"/>
              </a:rPr>
              <a:t>Could be a sketch or medium sample.</a:t>
            </a:r>
          </a:p>
          <a:p>
            <a:pPr algn="ctr"/>
            <a:endParaRPr lang="en-GB" dirty="0">
              <a:latin typeface="Twinkl Cursive Looped" panose="02000000000000000000" pitchFamily="2" charset="0"/>
            </a:endParaRPr>
          </a:p>
        </p:txBody>
      </p:sp>
      <p:sp>
        <p:nvSpPr>
          <p:cNvPr id="5" name="TextBox 4">
            <a:extLst>
              <a:ext uri="{FF2B5EF4-FFF2-40B4-BE49-F238E27FC236}">
                <a16:creationId xmlns:a16="http://schemas.microsoft.com/office/drawing/2014/main" id="{C5CF4F6C-0AE2-4812-BBD1-F63502A26721}"/>
              </a:ext>
            </a:extLst>
          </p:cNvPr>
          <p:cNvSpPr txBox="1"/>
          <p:nvPr/>
        </p:nvSpPr>
        <p:spPr>
          <a:xfrm>
            <a:off x="9099611" y="4301854"/>
            <a:ext cx="2716567" cy="646331"/>
          </a:xfrm>
          <a:prstGeom prst="rect">
            <a:avLst/>
          </a:prstGeom>
          <a:solidFill>
            <a:schemeClr val="bg1"/>
          </a:solidFill>
          <a:ln w="38100">
            <a:solidFill>
              <a:srgbClr val="0070C0"/>
            </a:solidFill>
          </a:ln>
        </p:spPr>
        <p:txBody>
          <a:bodyPr wrap="square" rtlCol="0">
            <a:spAutoFit/>
          </a:bodyPr>
          <a:lstStyle/>
          <a:p>
            <a:pPr algn="ctr"/>
            <a:r>
              <a:rPr lang="en-GB" dirty="0">
                <a:latin typeface="Twinkl Cursive Looped" panose="02000000000000000000" pitchFamily="2" charset="0"/>
              </a:rPr>
              <a:t>Photograph or actual final piece. </a:t>
            </a:r>
          </a:p>
        </p:txBody>
      </p:sp>
      <p:sp>
        <p:nvSpPr>
          <p:cNvPr id="6" name="TextBox 5">
            <a:extLst>
              <a:ext uri="{FF2B5EF4-FFF2-40B4-BE49-F238E27FC236}">
                <a16:creationId xmlns:a16="http://schemas.microsoft.com/office/drawing/2014/main" id="{FFC1EE74-A8D2-4CE7-90D2-326DC7B03C56}"/>
              </a:ext>
            </a:extLst>
          </p:cNvPr>
          <p:cNvSpPr txBox="1"/>
          <p:nvPr/>
        </p:nvSpPr>
        <p:spPr>
          <a:xfrm>
            <a:off x="8071281" y="1135407"/>
            <a:ext cx="3394792" cy="1477328"/>
          </a:xfrm>
          <a:prstGeom prst="rect">
            <a:avLst/>
          </a:prstGeom>
          <a:solidFill>
            <a:schemeClr val="bg1"/>
          </a:solidFill>
          <a:ln w="38100">
            <a:solidFill>
              <a:srgbClr val="0070C0"/>
            </a:solidFill>
          </a:ln>
        </p:spPr>
        <p:txBody>
          <a:bodyPr wrap="square" rtlCol="0">
            <a:spAutoFit/>
          </a:bodyPr>
          <a:lstStyle/>
          <a:p>
            <a:pPr algn="ctr"/>
            <a:r>
              <a:rPr lang="en-GB" dirty="0">
                <a:latin typeface="Twinkl Cursive Looped" panose="02000000000000000000" pitchFamily="2" charset="0"/>
              </a:rPr>
              <a:t>Informal thoughts on how the piece went.</a:t>
            </a:r>
          </a:p>
          <a:p>
            <a:pPr algn="ctr"/>
            <a:r>
              <a:rPr lang="en-GB" dirty="0">
                <a:latin typeface="Twinkl Cursive Looped" panose="02000000000000000000" pitchFamily="2" charset="0"/>
              </a:rPr>
              <a:t>What worked well?</a:t>
            </a:r>
          </a:p>
          <a:p>
            <a:pPr algn="ctr"/>
            <a:r>
              <a:rPr lang="en-GB" dirty="0">
                <a:latin typeface="Twinkl Cursive Looped" panose="02000000000000000000" pitchFamily="2" charset="0"/>
              </a:rPr>
              <a:t>What didn’t work so well?</a:t>
            </a:r>
          </a:p>
          <a:p>
            <a:pPr algn="ctr"/>
            <a:r>
              <a:rPr lang="en-GB" dirty="0">
                <a:latin typeface="Twinkl Cursive Looped" panose="02000000000000000000" pitchFamily="2" charset="0"/>
              </a:rPr>
              <a:t>What would you change?</a:t>
            </a:r>
          </a:p>
        </p:txBody>
      </p:sp>
      <p:sp>
        <p:nvSpPr>
          <p:cNvPr id="7" name="TextBox 6">
            <a:extLst>
              <a:ext uri="{FF2B5EF4-FFF2-40B4-BE49-F238E27FC236}">
                <a16:creationId xmlns:a16="http://schemas.microsoft.com/office/drawing/2014/main" id="{FEFC6FA8-40ED-42A7-BF14-3DAA6A1BBDAF}"/>
              </a:ext>
            </a:extLst>
          </p:cNvPr>
          <p:cNvSpPr txBox="1"/>
          <p:nvPr/>
        </p:nvSpPr>
        <p:spPr>
          <a:xfrm>
            <a:off x="2142478" y="200141"/>
            <a:ext cx="6841724" cy="646331"/>
          </a:xfrm>
          <a:prstGeom prst="rect">
            <a:avLst/>
          </a:prstGeom>
          <a:solidFill>
            <a:schemeClr val="bg1"/>
          </a:solidFill>
          <a:ln w="38100">
            <a:solidFill>
              <a:srgbClr val="0070C0"/>
            </a:solidFill>
          </a:ln>
        </p:spPr>
        <p:txBody>
          <a:bodyPr wrap="square" rtlCol="0">
            <a:spAutoFit/>
          </a:bodyPr>
          <a:lstStyle/>
          <a:p>
            <a:pPr algn="ctr"/>
            <a:r>
              <a:rPr lang="en-GB" dirty="0">
                <a:latin typeface="Twinkl Cursive Looped" panose="02000000000000000000" pitchFamily="2" charset="0"/>
              </a:rPr>
              <a:t>Year 3 sketch book from Chinese Culture Day to show consistency of sketch book features</a:t>
            </a:r>
          </a:p>
        </p:txBody>
      </p:sp>
    </p:spTree>
    <p:extLst>
      <p:ext uri="{BB962C8B-B14F-4D97-AF65-F5344CB8AC3E}">
        <p14:creationId xmlns:p14="http://schemas.microsoft.com/office/powerpoint/2010/main" val="9464541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D172BDB-DB5D-4949-9DCD-A652F7FF7534}"/>
              </a:ext>
            </a:extLst>
          </p:cNvPr>
          <p:cNvSpPr txBox="1"/>
          <p:nvPr/>
        </p:nvSpPr>
        <p:spPr>
          <a:xfrm>
            <a:off x="4009214" y="205760"/>
            <a:ext cx="3622088" cy="7848302"/>
          </a:xfrm>
          <a:prstGeom prst="rect">
            <a:avLst/>
          </a:prstGeom>
          <a:solidFill>
            <a:srgbClr val="FFFF00"/>
          </a:solidFill>
          <a:ln w="57150">
            <a:solidFill>
              <a:srgbClr val="00B050"/>
            </a:solidFill>
          </a:ln>
        </p:spPr>
        <p:txBody>
          <a:bodyPr wrap="square" rtlCol="0">
            <a:spAutoFit/>
          </a:bodyPr>
          <a:lstStyle/>
          <a:p>
            <a:pPr algn="ctr"/>
            <a:r>
              <a:rPr lang="en-GB" dirty="0">
                <a:latin typeface="Twinkl Cursive Looped" panose="02000000000000000000" pitchFamily="2" charset="0"/>
              </a:rPr>
              <a:t>Update on evaluation.</a:t>
            </a:r>
          </a:p>
          <a:p>
            <a:pPr algn="ctr"/>
            <a:endParaRPr lang="en-GB" dirty="0">
              <a:latin typeface="Twinkl Cursive Looped" panose="02000000000000000000" pitchFamily="2" charset="0"/>
            </a:endParaRPr>
          </a:p>
          <a:p>
            <a:pPr algn="ctr"/>
            <a:r>
              <a:rPr lang="en-GB" dirty="0">
                <a:latin typeface="Twinkl Cursive Looped" panose="02000000000000000000" pitchFamily="2" charset="0"/>
              </a:rPr>
              <a:t>After feedback from the teachers the evaluation is going to be updated to be more linked to the skills used. </a:t>
            </a:r>
          </a:p>
          <a:p>
            <a:pPr algn="ctr"/>
            <a:endParaRPr lang="en-GB" dirty="0">
              <a:latin typeface="Twinkl Cursive Looped" panose="02000000000000000000" pitchFamily="2" charset="0"/>
            </a:endParaRPr>
          </a:p>
          <a:p>
            <a:pPr algn="ctr"/>
            <a:r>
              <a:rPr lang="en-GB" dirty="0">
                <a:latin typeface="Twinkl Cursive Looped" panose="02000000000000000000" pitchFamily="2" charset="0"/>
              </a:rPr>
              <a:t>Design and Technology successfully implemented a marking grid which included the skills.</a:t>
            </a:r>
          </a:p>
          <a:p>
            <a:endParaRPr lang="en-GB" dirty="0"/>
          </a:p>
          <a:p>
            <a:endParaRPr lang="en-GB" dirty="0"/>
          </a:p>
          <a:p>
            <a:endParaRPr lang="en-GB" dirty="0"/>
          </a:p>
          <a:p>
            <a:endParaRPr lang="en-GB" dirty="0"/>
          </a:p>
          <a:p>
            <a:endParaRPr lang="en-GB" dirty="0"/>
          </a:p>
          <a:p>
            <a:endParaRPr lang="en-GB" dirty="0"/>
          </a:p>
          <a:p>
            <a:endParaRPr lang="en-GB" dirty="0"/>
          </a:p>
          <a:p>
            <a:pPr algn="ctr"/>
            <a:r>
              <a:rPr lang="en-GB" dirty="0">
                <a:latin typeface="Twinkl Cursive Looped" panose="02000000000000000000" pitchFamily="2" charset="0"/>
              </a:rPr>
              <a:t> This will allow teachers to assess the art easier and ensure the children’s evaluations are purposeful. </a:t>
            </a:r>
          </a:p>
          <a:p>
            <a:endParaRPr lang="en-GB" dirty="0"/>
          </a:p>
          <a:p>
            <a:endParaRPr lang="en-GB" dirty="0"/>
          </a:p>
          <a:p>
            <a:endParaRPr lang="en-GB" dirty="0"/>
          </a:p>
          <a:p>
            <a:endParaRPr lang="en-GB" dirty="0"/>
          </a:p>
          <a:p>
            <a:endParaRPr lang="en-GB" dirty="0"/>
          </a:p>
          <a:p>
            <a:endParaRPr lang="en-GB" dirty="0"/>
          </a:p>
        </p:txBody>
      </p:sp>
      <p:pic>
        <p:nvPicPr>
          <p:cNvPr id="5" name="Picture 4">
            <a:extLst>
              <a:ext uri="{FF2B5EF4-FFF2-40B4-BE49-F238E27FC236}">
                <a16:creationId xmlns:a16="http://schemas.microsoft.com/office/drawing/2014/main" id="{7F592834-0AA2-4653-A69D-462981A6F7D4}"/>
              </a:ext>
            </a:extLst>
          </p:cNvPr>
          <p:cNvPicPr>
            <a:picLocks noChangeAspect="1"/>
          </p:cNvPicPr>
          <p:nvPr/>
        </p:nvPicPr>
        <p:blipFill>
          <a:blip r:embed="rId2"/>
          <a:stretch>
            <a:fillRect/>
          </a:stretch>
        </p:blipFill>
        <p:spPr>
          <a:xfrm>
            <a:off x="7718463" y="378825"/>
            <a:ext cx="3641187" cy="1908749"/>
          </a:xfrm>
          <a:prstGeom prst="rect">
            <a:avLst/>
          </a:prstGeom>
        </p:spPr>
      </p:pic>
      <p:pic>
        <p:nvPicPr>
          <p:cNvPr id="6" name="Picture 5">
            <a:extLst>
              <a:ext uri="{FF2B5EF4-FFF2-40B4-BE49-F238E27FC236}">
                <a16:creationId xmlns:a16="http://schemas.microsoft.com/office/drawing/2014/main" id="{A7D95A8B-CE38-4303-9DA0-86C4F707A19E}"/>
              </a:ext>
            </a:extLst>
          </p:cNvPr>
          <p:cNvPicPr>
            <a:picLocks noChangeAspect="1"/>
          </p:cNvPicPr>
          <p:nvPr/>
        </p:nvPicPr>
        <p:blipFill>
          <a:blip r:embed="rId3"/>
          <a:stretch>
            <a:fillRect/>
          </a:stretch>
        </p:blipFill>
        <p:spPr>
          <a:xfrm>
            <a:off x="212725" y="532660"/>
            <a:ext cx="3874844" cy="5566299"/>
          </a:xfrm>
          <a:prstGeom prst="rect">
            <a:avLst/>
          </a:prstGeom>
        </p:spPr>
      </p:pic>
      <p:pic>
        <p:nvPicPr>
          <p:cNvPr id="7" name="Picture 6">
            <a:extLst>
              <a:ext uri="{FF2B5EF4-FFF2-40B4-BE49-F238E27FC236}">
                <a16:creationId xmlns:a16="http://schemas.microsoft.com/office/drawing/2014/main" id="{4768AC59-4C94-4366-BC00-FB6DA9F3879F}"/>
              </a:ext>
            </a:extLst>
          </p:cNvPr>
          <p:cNvPicPr>
            <a:picLocks noChangeAspect="1"/>
          </p:cNvPicPr>
          <p:nvPr/>
        </p:nvPicPr>
        <p:blipFill>
          <a:blip r:embed="rId4"/>
          <a:stretch>
            <a:fillRect/>
          </a:stretch>
        </p:blipFill>
        <p:spPr>
          <a:xfrm>
            <a:off x="7718463" y="378825"/>
            <a:ext cx="4244655" cy="6019060"/>
          </a:xfrm>
          <a:prstGeom prst="rect">
            <a:avLst/>
          </a:prstGeom>
        </p:spPr>
      </p:pic>
      <p:pic>
        <p:nvPicPr>
          <p:cNvPr id="8" name="Picture 7">
            <a:extLst>
              <a:ext uri="{FF2B5EF4-FFF2-40B4-BE49-F238E27FC236}">
                <a16:creationId xmlns:a16="http://schemas.microsoft.com/office/drawing/2014/main" id="{C4D63B5C-B5C9-4CAF-A3FC-89BAD89420E1}"/>
              </a:ext>
            </a:extLst>
          </p:cNvPr>
          <p:cNvPicPr>
            <a:picLocks noChangeAspect="1"/>
          </p:cNvPicPr>
          <p:nvPr/>
        </p:nvPicPr>
        <p:blipFill>
          <a:blip r:embed="rId5"/>
          <a:stretch>
            <a:fillRect/>
          </a:stretch>
        </p:blipFill>
        <p:spPr>
          <a:xfrm>
            <a:off x="4164461" y="3315809"/>
            <a:ext cx="3363803" cy="1772003"/>
          </a:xfrm>
          <a:prstGeom prst="rect">
            <a:avLst/>
          </a:prstGeom>
        </p:spPr>
      </p:pic>
    </p:spTree>
    <p:extLst>
      <p:ext uri="{BB962C8B-B14F-4D97-AF65-F5344CB8AC3E}">
        <p14:creationId xmlns:p14="http://schemas.microsoft.com/office/powerpoint/2010/main" val="39723386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F27B6EA-B3D2-4848-A17D-FAFB6D5CF88B}"/>
              </a:ext>
            </a:extLst>
          </p:cNvPr>
          <p:cNvPicPr>
            <a:picLocks noChangeAspect="1"/>
          </p:cNvPicPr>
          <p:nvPr/>
        </p:nvPicPr>
        <p:blipFill>
          <a:blip r:embed="rId2"/>
          <a:stretch>
            <a:fillRect/>
          </a:stretch>
        </p:blipFill>
        <p:spPr>
          <a:xfrm rot="16200000">
            <a:off x="7650954" y="-267957"/>
            <a:ext cx="3557966" cy="4879020"/>
          </a:xfrm>
          <a:prstGeom prst="rect">
            <a:avLst/>
          </a:prstGeom>
        </p:spPr>
      </p:pic>
      <p:pic>
        <p:nvPicPr>
          <p:cNvPr id="5" name="Picture 4">
            <a:extLst>
              <a:ext uri="{FF2B5EF4-FFF2-40B4-BE49-F238E27FC236}">
                <a16:creationId xmlns:a16="http://schemas.microsoft.com/office/drawing/2014/main" id="{67E27862-1D18-48F0-9549-812D16F5DCB7}"/>
              </a:ext>
            </a:extLst>
          </p:cNvPr>
          <p:cNvPicPr>
            <a:picLocks noChangeAspect="1"/>
          </p:cNvPicPr>
          <p:nvPr/>
        </p:nvPicPr>
        <p:blipFill>
          <a:blip r:embed="rId3"/>
          <a:stretch>
            <a:fillRect/>
          </a:stretch>
        </p:blipFill>
        <p:spPr>
          <a:xfrm>
            <a:off x="430824" y="133165"/>
            <a:ext cx="6442147" cy="4589755"/>
          </a:xfrm>
          <a:prstGeom prst="rect">
            <a:avLst/>
          </a:prstGeom>
        </p:spPr>
      </p:pic>
      <p:sp>
        <p:nvSpPr>
          <p:cNvPr id="6" name="TextBox 5">
            <a:extLst>
              <a:ext uri="{FF2B5EF4-FFF2-40B4-BE49-F238E27FC236}">
                <a16:creationId xmlns:a16="http://schemas.microsoft.com/office/drawing/2014/main" id="{3A6EA8E5-66FC-4CFE-8519-59CA7B9D40CD}"/>
              </a:ext>
            </a:extLst>
          </p:cNvPr>
          <p:cNvSpPr txBox="1"/>
          <p:nvPr/>
        </p:nvSpPr>
        <p:spPr>
          <a:xfrm>
            <a:off x="310718" y="5140171"/>
            <a:ext cx="10422385" cy="1661993"/>
          </a:xfrm>
          <a:prstGeom prst="rect">
            <a:avLst/>
          </a:prstGeom>
          <a:noFill/>
        </p:spPr>
        <p:txBody>
          <a:bodyPr wrap="square" rtlCol="0">
            <a:spAutoFit/>
          </a:bodyPr>
          <a:lstStyle/>
          <a:p>
            <a:pPr algn="ctr"/>
            <a:r>
              <a:rPr lang="en-GB" sz="2800" dirty="0">
                <a:latin typeface="Twinkl Cursive Looped" panose="02000000000000000000" pitchFamily="2" charset="0"/>
              </a:rPr>
              <a:t>Progression of sketching techniques evident in sketch books. </a:t>
            </a:r>
          </a:p>
          <a:p>
            <a:pPr algn="ctr"/>
            <a:r>
              <a:rPr lang="en-GB" sz="2800" dirty="0">
                <a:latin typeface="Twinkl Cursive Looped" panose="02000000000000000000" pitchFamily="2" charset="0"/>
              </a:rPr>
              <a:t>Existing techniques revisited and new techniques introduced and implemented.</a:t>
            </a:r>
          </a:p>
          <a:p>
            <a:endParaRPr lang="en-GB" dirty="0">
              <a:latin typeface="Twinkl Cursive Looped" panose="02000000000000000000" pitchFamily="2" charset="0"/>
            </a:endParaRPr>
          </a:p>
        </p:txBody>
      </p:sp>
      <p:sp>
        <p:nvSpPr>
          <p:cNvPr id="7" name="TextBox 6">
            <a:extLst>
              <a:ext uri="{FF2B5EF4-FFF2-40B4-BE49-F238E27FC236}">
                <a16:creationId xmlns:a16="http://schemas.microsoft.com/office/drawing/2014/main" id="{FDE08B72-3818-43EE-B25F-01DD76AF5EFB}"/>
              </a:ext>
            </a:extLst>
          </p:cNvPr>
          <p:cNvSpPr txBox="1"/>
          <p:nvPr/>
        </p:nvSpPr>
        <p:spPr>
          <a:xfrm>
            <a:off x="3036164" y="497150"/>
            <a:ext cx="2716567" cy="369332"/>
          </a:xfrm>
          <a:prstGeom prst="rect">
            <a:avLst/>
          </a:prstGeom>
          <a:solidFill>
            <a:schemeClr val="bg1"/>
          </a:solidFill>
          <a:ln w="38100">
            <a:solidFill>
              <a:srgbClr val="0070C0"/>
            </a:solidFill>
          </a:ln>
        </p:spPr>
        <p:txBody>
          <a:bodyPr wrap="square" rtlCol="0">
            <a:spAutoFit/>
          </a:bodyPr>
          <a:lstStyle/>
          <a:p>
            <a:pPr algn="ctr"/>
            <a:r>
              <a:rPr lang="en-GB" dirty="0">
                <a:latin typeface="Twinkl Cursive Looped" panose="02000000000000000000" pitchFamily="2" charset="0"/>
              </a:rPr>
              <a:t>Year 3 </a:t>
            </a:r>
          </a:p>
        </p:txBody>
      </p:sp>
      <p:sp>
        <p:nvSpPr>
          <p:cNvPr id="8" name="TextBox 7">
            <a:extLst>
              <a:ext uri="{FF2B5EF4-FFF2-40B4-BE49-F238E27FC236}">
                <a16:creationId xmlns:a16="http://schemas.microsoft.com/office/drawing/2014/main" id="{DDC616AA-A34F-479E-A869-0A4DD4E7E62F}"/>
              </a:ext>
            </a:extLst>
          </p:cNvPr>
          <p:cNvSpPr txBox="1"/>
          <p:nvPr/>
        </p:nvSpPr>
        <p:spPr>
          <a:xfrm>
            <a:off x="8052046" y="3765870"/>
            <a:ext cx="2716567" cy="369332"/>
          </a:xfrm>
          <a:prstGeom prst="rect">
            <a:avLst/>
          </a:prstGeom>
          <a:solidFill>
            <a:schemeClr val="bg1"/>
          </a:solidFill>
          <a:ln w="38100">
            <a:solidFill>
              <a:srgbClr val="0070C0"/>
            </a:solidFill>
          </a:ln>
        </p:spPr>
        <p:txBody>
          <a:bodyPr wrap="square" rtlCol="0">
            <a:spAutoFit/>
          </a:bodyPr>
          <a:lstStyle/>
          <a:p>
            <a:pPr algn="ctr"/>
            <a:r>
              <a:rPr lang="en-GB" dirty="0">
                <a:latin typeface="Twinkl Cursive Looped" panose="02000000000000000000" pitchFamily="2" charset="0"/>
              </a:rPr>
              <a:t>Year 5 </a:t>
            </a:r>
          </a:p>
        </p:txBody>
      </p:sp>
    </p:spTree>
    <p:extLst>
      <p:ext uri="{BB962C8B-B14F-4D97-AF65-F5344CB8AC3E}">
        <p14:creationId xmlns:p14="http://schemas.microsoft.com/office/powerpoint/2010/main" val="35729094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B31F89D-2D03-4D03-8427-3E5B9DD6AE11}"/>
              </a:ext>
            </a:extLst>
          </p:cNvPr>
          <p:cNvPicPr>
            <a:picLocks noChangeAspect="1"/>
          </p:cNvPicPr>
          <p:nvPr/>
        </p:nvPicPr>
        <p:blipFill>
          <a:blip r:embed="rId2"/>
          <a:stretch>
            <a:fillRect/>
          </a:stretch>
        </p:blipFill>
        <p:spPr>
          <a:xfrm rot="16200000">
            <a:off x="1033546" y="-682609"/>
            <a:ext cx="3303703" cy="4919514"/>
          </a:xfrm>
          <a:prstGeom prst="rect">
            <a:avLst/>
          </a:prstGeom>
        </p:spPr>
      </p:pic>
      <p:pic>
        <p:nvPicPr>
          <p:cNvPr id="3" name="Picture 2">
            <a:extLst>
              <a:ext uri="{FF2B5EF4-FFF2-40B4-BE49-F238E27FC236}">
                <a16:creationId xmlns:a16="http://schemas.microsoft.com/office/drawing/2014/main" id="{45CBC311-97AB-4E3D-A0AC-961DA0D27B48}"/>
              </a:ext>
            </a:extLst>
          </p:cNvPr>
          <p:cNvPicPr>
            <a:picLocks noChangeAspect="1"/>
          </p:cNvPicPr>
          <p:nvPr/>
        </p:nvPicPr>
        <p:blipFill>
          <a:blip r:embed="rId3"/>
          <a:stretch>
            <a:fillRect/>
          </a:stretch>
        </p:blipFill>
        <p:spPr>
          <a:xfrm rot="16200000">
            <a:off x="3079996" y="1231780"/>
            <a:ext cx="3690702" cy="5280173"/>
          </a:xfrm>
          <a:prstGeom prst="rect">
            <a:avLst/>
          </a:prstGeom>
        </p:spPr>
      </p:pic>
      <p:pic>
        <p:nvPicPr>
          <p:cNvPr id="4" name="Picture 3">
            <a:extLst>
              <a:ext uri="{FF2B5EF4-FFF2-40B4-BE49-F238E27FC236}">
                <a16:creationId xmlns:a16="http://schemas.microsoft.com/office/drawing/2014/main" id="{85FAA819-50E3-4958-B609-5A17ADBE404C}"/>
              </a:ext>
            </a:extLst>
          </p:cNvPr>
          <p:cNvPicPr>
            <a:picLocks noChangeAspect="1"/>
          </p:cNvPicPr>
          <p:nvPr/>
        </p:nvPicPr>
        <p:blipFill>
          <a:blip r:embed="rId4"/>
          <a:stretch>
            <a:fillRect/>
          </a:stretch>
        </p:blipFill>
        <p:spPr>
          <a:xfrm rot="16200000">
            <a:off x="7701019" y="2324663"/>
            <a:ext cx="3685601" cy="5095141"/>
          </a:xfrm>
          <a:prstGeom prst="rect">
            <a:avLst/>
          </a:prstGeom>
        </p:spPr>
      </p:pic>
      <p:sp>
        <p:nvSpPr>
          <p:cNvPr id="5" name="TextBox 4">
            <a:extLst>
              <a:ext uri="{FF2B5EF4-FFF2-40B4-BE49-F238E27FC236}">
                <a16:creationId xmlns:a16="http://schemas.microsoft.com/office/drawing/2014/main" id="{0BD58DF3-AF3E-41F9-96C4-E24566506297}"/>
              </a:ext>
            </a:extLst>
          </p:cNvPr>
          <p:cNvSpPr txBox="1"/>
          <p:nvPr/>
        </p:nvSpPr>
        <p:spPr>
          <a:xfrm>
            <a:off x="5353235" y="125296"/>
            <a:ext cx="6320901" cy="2031325"/>
          </a:xfrm>
          <a:prstGeom prst="rect">
            <a:avLst/>
          </a:prstGeom>
          <a:noFill/>
        </p:spPr>
        <p:txBody>
          <a:bodyPr wrap="square" rtlCol="0">
            <a:spAutoFit/>
          </a:bodyPr>
          <a:lstStyle/>
          <a:p>
            <a:pPr algn="ctr"/>
            <a:r>
              <a:rPr lang="en-GB" dirty="0">
                <a:latin typeface="Twinkl Cursive Looped" panose="02000000000000000000" pitchFamily="2" charset="0"/>
              </a:rPr>
              <a:t>Whole school text Mirror </a:t>
            </a:r>
            <a:r>
              <a:rPr lang="en-GB" dirty="0" err="1">
                <a:latin typeface="Twinkl Cursive Looped" panose="02000000000000000000" pitchFamily="2" charset="0"/>
              </a:rPr>
              <a:t>Mirror</a:t>
            </a:r>
            <a:r>
              <a:rPr lang="en-GB" dirty="0">
                <a:latin typeface="Twinkl Cursive Looped" panose="02000000000000000000" pitchFamily="2" charset="0"/>
              </a:rPr>
              <a:t>.</a:t>
            </a:r>
          </a:p>
          <a:p>
            <a:pPr algn="ctr"/>
            <a:r>
              <a:rPr lang="en-GB" dirty="0">
                <a:latin typeface="Twinkl Cursive Looped" panose="02000000000000000000" pitchFamily="2" charset="0"/>
              </a:rPr>
              <a:t>Year 1 and 2 : Aboriginal Art using finger prints.</a:t>
            </a:r>
          </a:p>
          <a:p>
            <a:pPr algn="ctr"/>
            <a:r>
              <a:rPr lang="en-GB" dirty="0">
                <a:latin typeface="Twinkl Cursive Looped" panose="02000000000000000000" pitchFamily="2" charset="0"/>
              </a:rPr>
              <a:t>Year 3 and 4 : Bungle </a:t>
            </a:r>
            <a:r>
              <a:rPr lang="en-GB" dirty="0" err="1">
                <a:latin typeface="Twinkl Cursive Looped" panose="02000000000000000000" pitchFamily="2" charset="0"/>
              </a:rPr>
              <a:t>Bungle</a:t>
            </a:r>
            <a:r>
              <a:rPr lang="en-GB" dirty="0">
                <a:latin typeface="Twinkl Cursive Looped" panose="02000000000000000000" pitchFamily="2" charset="0"/>
              </a:rPr>
              <a:t> art using oil pastels, blending and shading</a:t>
            </a:r>
          </a:p>
          <a:p>
            <a:pPr algn="ctr"/>
            <a:r>
              <a:rPr lang="en-GB" dirty="0">
                <a:latin typeface="Twinkl Cursive Looped" panose="02000000000000000000" pitchFamily="2" charset="0"/>
              </a:rPr>
              <a:t>Year 5 and 6: Dinner Time Collage using mixed media and composition ideas</a:t>
            </a:r>
          </a:p>
          <a:p>
            <a:endParaRPr lang="en-GB" dirty="0"/>
          </a:p>
        </p:txBody>
      </p:sp>
    </p:spTree>
    <p:extLst>
      <p:ext uri="{BB962C8B-B14F-4D97-AF65-F5344CB8AC3E}">
        <p14:creationId xmlns:p14="http://schemas.microsoft.com/office/powerpoint/2010/main" val="32670454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CA62728-31D9-49D0-AF64-7EE134EB1D8B}"/>
              </a:ext>
            </a:extLst>
          </p:cNvPr>
          <p:cNvPicPr>
            <a:picLocks noChangeAspect="1"/>
          </p:cNvPicPr>
          <p:nvPr/>
        </p:nvPicPr>
        <p:blipFill>
          <a:blip r:embed="rId2"/>
          <a:stretch>
            <a:fillRect/>
          </a:stretch>
        </p:blipFill>
        <p:spPr>
          <a:xfrm rot="16200000">
            <a:off x="2559560" y="-1381755"/>
            <a:ext cx="6735528" cy="9743982"/>
          </a:xfrm>
          <a:prstGeom prst="rect">
            <a:avLst/>
          </a:prstGeom>
        </p:spPr>
      </p:pic>
      <p:sp>
        <p:nvSpPr>
          <p:cNvPr id="3" name="TextBox 2">
            <a:extLst>
              <a:ext uri="{FF2B5EF4-FFF2-40B4-BE49-F238E27FC236}">
                <a16:creationId xmlns:a16="http://schemas.microsoft.com/office/drawing/2014/main" id="{53C291FD-4FFC-477B-BD31-E603F46464B9}"/>
              </a:ext>
            </a:extLst>
          </p:cNvPr>
          <p:cNvSpPr txBox="1"/>
          <p:nvPr/>
        </p:nvSpPr>
        <p:spPr>
          <a:xfrm>
            <a:off x="430696" y="2106179"/>
            <a:ext cx="11330608" cy="4216539"/>
          </a:xfrm>
          <a:prstGeom prst="rect">
            <a:avLst/>
          </a:prstGeom>
          <a:solidFill>
            <a:schemeClr val="accent5">
              <a:lumMod val="20000"/>
              <a:lumOff val="80000"/>
            </a:schemeClr>
          </a:solidFill>
          <a:ln w="38100">
            <a:solidFill>
              <a:schemeClr val="tx1"/>
            </a:solidFill>
          </a:ln>
        </p:spPr>
        <p:txBody>
          <a:bodyPr wrap="square" rtlCol="0">
            <a:spAutoFit/>
          </a:bodyPr>
          <a:lstStyle/>
          <a:p>
            <a:pPr algn="ctr"/>
            <a:r>
              <a:rPr lang="en-US" sz="2400" b="1" u="sng" dirty="0">
                <a:latin typeface="Twinkl Cursive Unlooped" panose="02000000000000000000" pitchFamily="2" charset="0"/>
              </a:rPr>
              <a:t>Extra-Curricular Development</a:t>
            </a:r>
            <a:r>
              <a:rPr lang="en-US" sz="2400" dirty="0">
                <a:latin typeface="Twinkl Cursive Unlooped" panose="02000000000000000000" pitchFamily="2" charset="0"/>
              </a:rPr>
              <a:t> </a:t>
            </a:r>
            <a:endParaRPr lang="en-GB" sz="2400" dirty="0">
              <a:latin typeface="Twinkl Cursive Unlooped" panose="02000000000000000000" pitchFamily="2" charset="0"/>
            </a:endParaRPr>
          </a:p>
          <a:p>
            <a:pPr algn="ctr"/>
            <a:endParaRPr lang="en-GB" sz="2400" dirty="0">
              <a:latin typeface="Twinkl Cursive Unlooped" panose="02000000000000000000" pitchFamily="2" charset="0"/>
            </a:endParaRPr>
          </a:p>
          <a:p>
            <a:pPr marL="285750" lvl="0" indent="-285750">
              <a:buFont typeface="Arial" panose="020B0604020202020204" pitchFamily="34" charset="0"/>
              <a:buChar char="•"/>
            </a:pPr>
            <a:r>
              <a:rPr lang="en-US" sz="2000" dirty="0">
                <a:latin typeface="Twinkl Cursive Unlooped" panose="02000000000000000000" pitchFamily="2" charset="0"/>
              </a:rPr>
              <a:t>Avenue After School Club includes a range of art and craft activities Monday to Thursday. </a:t>
            </a:r>
            <a:endParaRPr lang="en-GB" sz="2000" dirty="0">
              <a:latin typeface="Twinkl Cursive Unlooped" panose="02000000000000000000" pitchFamily="2" charset="0"/>
            </a:endParaRPr>
          </a:p>
          <a:p>
            <a:pPr marL="285750" lvl="0" indent="-285750">
              <a:buFont typeface="Arial" panose="020B0604020202020204" pitchFamily="34" charset="0"/>
              <a:buChar char="•"/>
            </a:pPr>
            <a:r>
              <a:rPr lang="en-US" sz="2000" dirty="0">
                <a:latin typeface="Twinkl Cursive Unlooped" panose="02000000000000000000" pitchFamily="2" charset="0"/>
              </a:rPr>
              <a:t>New clubs include Manga comic art and Artists. </a:t>
            </a:r>
            <a:endParaRPr lang="en-GB" sz="2000" dirty="0">
              <a:latin typeface="Twinkl Cursive Unlooped" panose="02000000000000000000" pitchFamily="2" charset="0"/>
            </a:endParaRPr>
          </a:p>
          <a:p>
            <a:pPr marL="285750" indent="-285750">
              <a:buFont typeface="Arial" panose="020B0604020202020204" pitchFamily="34" charset="0"/>
              <a:buChar char="•"/>
            </a:pPr>
            <a:r>
              <a:rPr lang="en-US" sz="2000" dirty="0">
                <a:latin typeface="Twinkl Cursive Unlooped" panose="02000000000000000000" pitchFamily="2" charset="0"/>
              </a:rPr>
              <a:t>After school clubs include art and craft and sewing club. </a:t>
            </a:r>
          </a:p>
          <a:p>
            <a:pPr marL="285750" indent="-285750">
              <a:buFont typeface="Arial" panose="020B0604020202020204" pitchFamily="34" charset="0"/>
              <a:buChar char="•"/>
            </a:pPr>
            <a:r>
              <a:rPr lang="en-US" sz="2000" dirty="0">
                <a:latin typeface="Twinkl Cursive Unlooped" panose="02000000000000000000" pitchFamily="2" charset="0"/>
              </a:rPr>
              <a:t>Modern Artist’s Day – Summer term 2023. Each phase was given a particular artist to focus on with children learning about that artist, their style and techniques. The children then produced a piece of work in the style of that artist.</a:t>
            </a:r>
          </a:p>
          <a:p>
            <a:pPr marL="285750" indent="-285750">
              <a:buFont typeface="Arial" panose="020B0604020202020204" pitchFamily="34" charset="0"/>
              <a:buChar char="•"/>
            </a:pPr>
            <a:r>
              <a:rPr lang="en-US" sz="2000" dirty="0">
                <a:latin typeface="Twinkl Cursive Unlooped" panose="02000000000000000000" pitchFamily="2" charset="0"/>
              </a:rPr>
              <a:t>The </a:t>
            </a:r>
            <a:r>
              <a:rPr lang="en-US" sz="2000" dirty="0" err="1">
                <a:latin typeface="Twinkl Cursive Unlooped" panose="02000000000000000000" pitchFamily="2" charset="0"/>
              </a:rPr>
              <a:t>bottletop</a:t>
            </a:r>
            <a:r>
              <a:rPr lang="en-US" sz="2000" dirty="0">
                <a:latin typeface="Twinkl Cursive Unlooped" panose="02000000000000000000" pitchFamily="2" charset="0"/>
              </a:rPr>
              <a:t> mural has just been installed in the big hall. Classes researched an ocean animal linking it to their science learning during Environment Week and then produced a </a:t>
            </a:r>
            <a:r>
              <a:rPr lang="en-US" sz="2000" dirty="0" err="1">
                <a:latin typeface="Twinkl Cursive Unlooped" panose="02000000000000000000" pitchFamily="2" charset="0"/>
              </a:rPr>
              <a:t>bottletop</a:t>
            </a:r>
            <a:r>
              <a:rPr lang="en-US" sz="2000" dirty="0">
                <a:latin typeface="Twinkl Cursive Unlooped" panose="02000000000000000000" pitchFamily="2" charset="0"/>
              </a:rPr>
              <a:t> animal.</a:t>
            </a:r>
          </a:p>
          <a:p>
            <a:pPr marL="285750" indent="-285750">
              <a:buFont typeface="Arial" panose="020B0604020202020204" pitchFamily="34" charset="0"/>
              <a:buChar char="•"/>
            </a:pPr>
            <a:r>
              <a:rPr lang="en-US" sz="2000" dirty="0">
                <a:latin typeface="Twinkl Cursive Unlooped" panose="02000000000000000000" pitchFamily="2" charset="0"/>
              </a:rPr>
              <a:t>Art is also included in activities linked to themed days/weeks and religious celebrations e.g. anti-bullying as well as RE competitions and What Do You Want to Be Day. </a:t>
            </a:r>
            <a:endParaRPr lang="en-GB" sz="2000" dirty="0">
              <a:latin typeface="Twinkl Cursive Unlooped" panose="02000000000000000000" pitchFamily="2" charset="0"/>
            </a:endParaRPr>
          </a:p>
        </p:txBody>
      </p:sp>
    </p:spTree>
    <p:extLst>
      <p:ext uri="{BB962C8B-B14F-4D97-AF65-F5344CB8AC3E}">
        <p14:creationId xmlns:p14="http://schemas.microsoft.com/office/powerpoint/2010/main" val="398730304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1A85544D13F59438136D90EDD0EECAB" ma:contentTypeVersion="14" ma:contentTypeDescription="Create a new document." ma:contentTypeScope="" ma:versionID="4c68b93e49296531318974497d2adfc5">
  <xsd:schema xmlns:xsd="http://www.w3.org/2001/XMLSchema" xmlns:xs="http://www.w3.org/2001/XMLSchema" xmlns:p="http://schemas.microsoft.com/office/2006/metadata/properties" xmlns:ns3="9f062af5-9db8-4610-94e3-8c8868411a7c" targetNamespace="http://schemas.microsoft.com/office/2006/metadata/properties" ma:root="true" ma:fieldsID="f13400ba69e1f081d171c8e431a3b56b" ns3:_="">
    <xsd:import namespace="9f062af5-9db8-4610-94e3-8c8868411a7c"/>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3:MediaServiceDateTaken" minOccurs="0"/>
                <xsd:element ref="ns3:MediaLengthInSeconds" minOccurs="0"/>
                <xsd:element ref="ns3:MediaServiceAutoTags" minOccurs="0"/>
                <xsd:element ref="ns3:MediaServiceGenerationTime" minOccurs="0"/>
                <xsd:element ref="ns3:MediaServiceEventHashCode" minOccurs="0"/>
                <xsd:element ref="ns3:MediaServiceOCR" minOccurs="0"/>
                <xsd:element ref="ns3:MediaServiceLocation" minOccurs="0"/>
                <xsd:element ref="ns3:MediaServiceObjectDetectorVersions" minOccurs="0"/>
                <xsd:element ref="ns3:MediaServiceSystemTag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f062af5-9db8-4610-94e3-8c8868411a7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LengthInSeconds" ma:index="13" nillable="true" ma:displayName="MediaLengthInSeconds" ma:hidden="true" ma:internalName="MediaLengthInSeconds" ma:readOnly="true">
      <xsd:simpleType>
        <xsd:restriction base="dms:Unknown"/>
      </xsd:simpleType>
    </xsd:element>
    <xsd:element name="MediaServiceAutoTags" ma:index="14" nillable="true" ma:displayName="Tags" ma:internalName="MediaServiceAutoTag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18" nillable="true" ma:displayName="Location" ma:indexed="true" ma:internalName="MediaServiceLocation" ma:readOnly="true">
      <xsd:simpleType>
        <xsd:restriction base="dms:Text"/>
      </xsd:simple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element name="MediaServiceSystemTags" ma:index="20" nillable="true" ma:displayName="MediaServiceSystemTags" ma:hidden="true" ma:internalName="MediaServiceSystemTags" ma:readOnly="true">
      <xsd:simpleType>
        <xsd:restriction base="dms:Note"/>
      </xsd:simpleType>
    </xsd:element>
    <xsd:element name="MediaServiceSearchProperties" ma:index="21"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5E8779D8-2ED5-4C7E-9A55-4B30AD9E219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f062af5-9db8-4610-94e3-8c8868411a7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00C1BE7-3A8A-4146-9FAF-3E59A2A57651}">
  <ds:schemaRefs>
    <ds:schemaRef ds:uri="http://schemas.microsoft.com/sharepoint/v3/contenttype/forms"/>
  </ds:schemaRefs>
</ds:datastoreItem>
</file>

<file path=customXml/itemProps3.xml><?xml version="1.0" encoding="utf-8"?>
<ds:datastoreItem xmlns:ds="http://schemas.openxmlformats.org/officeDocument/2006/customXml" ds:itemID="{77D86A8C-B300-4BBD-A1B7-E1674D77DDAF}">
  <ds:schemaRefs>
    <ds:schemaRef ds:uri="http://schemas.microsoft.com/office/2006/metadata/properties"/>
    <ds:schemaRef ds:uri="http://www.w3.org/XML/1998/namespace"/>
    <ds:schemaRef ds:uri="9f062af5-9db8-4610-94e3-8c8868411a7c"/>
    <ds:schemaRef ds:uri="http://schemas.microsoft.com/office/2006/documentManagement/types"/>
    <ds:schemaRef ds:uri="http://schemas.microsoft.com/office/infopath/2007/PartnerControls"/>
    <ds:schemaRef ds:uri="http://purl.org/dc/elements/1.1/"/>
    <ds:schemaRef ds:uri="http://schemas.openxmlformats.org/package/2006/metadata/core-properties"/>
    <ds:schemaRef ds:uri="http://purl.org/dc/dcmitype/"/>
    <ds:schemaRef ds:uri="http://purl.org/dc/terms/"/>
  </ds:schemaRefs>
</ds:datastoreItem>
</file>

<file path=docProps/app.xml><?xml version="1.0" encoding="utf-8"?>
<Properties xmlns="http://schemas.openxmlformats.org/officeDocument/2006/extended-properties" xmlns:vt="http://schemas.openxmlformats.org/officeDocument/2006/docPropsVTypes">
  <TotalTime>263</TotalTime>
  <Words>942</Words>
  <Application>Microsoft Office PowerPoint</Application>
  <PresentationFormat>Widescreen</PresentationFormat>
  <Paragraphs>93</Paragraphs>
  <Slides>12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vt:lpstr>
      <vt:lpstr>Calibri</vt:lpstr>
      <vt:lpstr>Calibri Light</vt:lpstr>
      <vt:lpstr>Twinkl Cursive Looped</vt:lpstr>
      <vt:lpstr>Twinkl Cursive Unlooped</vt:lpstr>
      <vt:lpstr>Office Theme</vt:lpstr>
      <vt:lpstr>Art at Avenue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Art at Avenue 2023-24</dc:title>
  <dc:creator>Rhiannon Ross</dc:creator>
  <cp:lastModifiedBy>Rhiannon Ross</cp:lastModifiedBy>
  <cp:revision>10</cp:revision>
  <dcterms:created xsi:type="dcterms:W3CDTF">2024-06-20T14:35:35Z</dcterms:created>
  <dcterms:modified xsi:type="dcterms:W3CDTF">2024-10-15T13:05:31Z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0x01010011A85544D13F59438136D90EDD0EECAB</vt:lpwstr>
  </property>
</Properties>
</file>